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8.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699" r:id="rId3"/>
    <p:sldMasterId id="2147483717" r:id="rId4"/>
    <p:sldMasterId id="2147483765" r:id="rId5"/>
    <p:sldMasterId id="2147483815" r:id="rId6"/>
    <p:sldMasterId id="2147483829" r:id="rId7"/>
  </p:sldMasterIdLst>
  <p:notesMasterIdLst>
    <p:notesMasterId r:id="rId18"/>
  </p:notesMasterIdLst>
  <p:sldIdLst>
    <p:sldId id="279" r:id="rId8"/>
    <p:sldId id="365" r:id="rId9"/>
    <p:sldId id="301" r:id="rId10"/>
    <p:sldId id="302" r:id="rId11"/>
    <p:sldId id="299" r:id="rId12"/>
    <p:sldId id="300" r:id="rId13"/>
    <p:sldId id="297" r:id="rId14"/>
    <p:sldId id="350" r:id="rId15"/>
    <p:sldId id="366" r:id="rId16"/>
    <p:sldId id="3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2" d="100"/>
          <a:sy n="72" d="100"/>
        </p:scale>
        <p:origin x="6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2FB37-1B3B-4525-9280-A23AA013CDE2}" type="datetimeFigureOut">
              <a:rPr lang="en-ZA" smtClean="0"/>
              <a:t>2018/12/04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40122-BF8A-4CFE-B548-BD8F4EC6C221}" type="slidenum">
              <a:rPr lang="en-ZA" smtClean="0"/>
              <a:t>‹#›</a:t>
            </a:fld>
            <a:endParaRPr lang="en-ZA"/>
          </a:p>
        </p:txBody>
      </p:sp>
    </p:spTree>
    <p:extLst>
      <p:ext uri="{BB962C8B-B14F-4D97-AF65-F5344CB8AC3E}">
        <p14:creationId xmlns:p14="http://schemas.microsoft.com/office/powerpoint/2010/main" val="36139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B840122-BF8A-4CFE-B548-BD8F4EC6C221}" type="slidenum">
              <a:rPr lang="en-ZA" smtClean="0"/>
              <a:t>1</a:t>
            </a:fld>
            <a:endParaRPr lang="en-ZA"/>
          </a:p>
        </p:txBody>
      </p:sp>
    </p:spTree>
    <p:extLst>
      <p:ext uri="{BB962C8B-B14F-4D97-AF65-F5344CB8AC3E}">
        <p14:creationId xmlns:p14="http://schemas.microsoft.com/office/powerpoint/2010/main" val="1891687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27617" rtl="0" eaLnBrk="1" fontAlgn="auto" latinLnBrk="0" hangingPunct="1">
              <a:lnSpc>
                <a:spcPct val="100000"/>
              </a:lnSpc>
              <a:spcBef>
                <a:spcPts val="0"/>
              </a:spcBef>
              <a:spcAft>
                <a:spcPts val="0"/>
              </a:spcAft>
              <a:buClrTx/>
              <a:buSzTx/>
              <a:buFontTx/>
              <a:buNone/>
              <a:tabLst/>
              <a:defRPr/>
            </a:pPr>
            <a:fld id="{429AA17D-4012-483C-A3C1-3E529946FD71}" type="slidenum">
              <a:rPr kumimoji="0" lang="en-US" sz="17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27617" rtl="0" eaLnBrk="1" fontAlgn="auto" latinLnBrk="0" hangingPunct="1">
                <a:lnSpc>
                  <a:spcPct val="100000"/>
                </a:lnSpc>
                <a:spcBef>
                  <a:spcPts val="0"/>
                </a:spcBef>
                <a:spcAft>
                  <a:spcPts val="0"/>
                </a:spcAft>
                <a:buClrTx/>
                <a:buSzTx/>
                <a:buFontTx/>
                <a:buNone/>
                <a:tabLst/>
                <a:defRPr/>
              </a:pPr>
              <a:t>10</a:t>
            </a:fld>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414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0122-BF8A-4CFE-B548-BD8F4EC6C221}"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905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B840122-BF8A-4CFE-B548-BD8F4EC6C221}" type="slidenum">
              <a:rPr lang="en-ZA" smtClean="0"/>
              <a:t>3</a:t>
            </a:fld>
            <a:endParaRPr lang="en-ZA"/>
          </a:p>
        </p:txBody>
      </p:sp>
    </p:spTree>
    <p:extLst>
      <p:ext uri="{BB962C8B-B14F-4D97-AF65-F5344CB8AC3E}">
        <p14:creationId xmlns:p14="http://schemas.microsoft.com/office/powerpoint/2010/main" val="179682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itchFamily="34" charset="0"/>
                <a:ea typeface="Segoe UI" pitchFamily="34" charset="0"/>
                <a:cs typeface="Segoe UI" pitchFamily="34" charset="0"/>
              </a:rPr>
              <a:t>Document name here</a:t>
            </a:r>
            <a:endParaRPr kumimoji="0" lang="en-US" sz="1000" b="0" i="0" u="none" strike="noStrike" kern="1200" cap="none" spc="0" normalizeH="0" baseline="0" noProof="0" dirty="0">
              <a:ln>
                <a:noFill/>
              </a:ln>
              <a:solidFill>
                <a:prstClr val="black"/>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189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05296">
              <a:lnSpc>
                <a:spcPct val="90000"/>
              </a:lnSpc>
              <a:spcAft>
                <a:spcPts val="257"/>
              </a:spcAf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DCEC9-D923-4082-9456-DE2BF48DB3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3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
        <p:nvSpPr>
          <p:cNvPr id="5" name="Footer Placeholder 4"/>
          <p:cNvSpPr>
            <a:spLocks noGrp="1"/>
          </p:cNvSpPr>
          <p:nvPr>
            <p:ph type="ftr" sz="quarter" idx="11"/>
          </p:nvPr>
        </p:nvSpPr>
        <p:spPr/>
        <p:txBody>
          <a:bodyPr/>
          <a:lstStyle/>
          <a:p>
            <a:r>
              <a:rPr lang="en-US" sz="1000">
                <a:latin typeface="Segoe UI" pitchFamily="34" charset="0"/>
                <a:ea typeface="Segoe UI" pitchFamily="34" charset="0"/>
                <a:cs typeface="Segoe UI" pitchFamily="34" charset="0"/>
              </a:rPr>
              <a:t>Document name here</a:t>
            </a:r>
            <a:endParaRPr lang="en-US" sz="10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899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B840122-BF8A-4CFE-B548-BD8F4EC6C221}" type="slidenum">
              <a:rPr lang="en-ZA" smtClean="0"/>
              <a:t>7</a:t>
            </a:fld>
            <a:endParaRPr lang="en-ZA"/>
          </a:p>
        </p:txBody>
      </p:sp>
    </p:spTree>
    <p:extLst>
      <p:ext uri="{BB962C8B-B14F-4D97-AF65-F5344CB8AC3E}">
        <p14:creationId xmlns:p14="http://schemas.microsoft.com/office/powerpoint/2010/main" val="425951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0122-BF8A-4CFE-B548-BD8F4EC6C221}"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83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0122-BF8A-4CFE-B548-BD8F4EC6C221}"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206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7.xml"/><Relationship Id="rId5" Type="http://schemas.openxmlformats.org/officeDocument/2006/relationships/image" Target="../media/image31.emf"/><Relationship Id="rId4"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Master" Target="../slideMasters/slideMaster5.xml"/><Relationship Id="rId7" Type="http://schemas.openxmlformats.org/officeDocument/2006/relationships/image" Target="../media/image19.png"/><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18.jpe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5.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image" Target="../media/image20.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8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33428087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30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6791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99205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559870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chemeClr val="tx1"/>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9095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80"/>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8"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0164694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3"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sp>
        <p:nvSpPr>
          <p:cNvPr id="4" name="Rectangle 3"/>
          <p:cNvSpPr/>
          <p:nvPr/>
        </p:nvSpPr>
        <p:spPr>
          <a:xfrm>
            <a:off x="3"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sp>
        <p:nvSpPr>
          <p:cNvPr id="8" name="Rectangle 7"/>
          <p:cNvSpPr/>
          <p:nvPr/>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
        <p:nvSpPr>
          <p:cNvPr id="6" name="Rectangle 5"/>
          <p:cNvSpPr/>
          <p:nvPr/>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
        <p:nvSpPr>
          <p:cNvPr id="9" name="Rectangle 8"/>
          <p:cNvSpPr/>
          <p:nvPr userDrawn="1"/>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Tree>
    <p:extLst>
      <p:ext uri="{BB962C8B-B14F-4D97-AF65-F5344CB8AC3E}">
        <p14:creationId xmlns:p14="http://schemas.microsoft.com/office/powerpoint/2010/main" val="196304113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7645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logo-0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6034" y="2463066"/>
            <a:ext cx="1371600" cy="292557"/>
          </a:xfrm>
          <a:prstGeom prst="rect">
            <a:avLst/>
          </a:prstGeom>
        </p:spPr>
      </p:pic>
      <p:sp>
        <p:nvSpPr>
          <p:cNvPr id="2" name="Rectangle 1"/>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95610" y="1564958"/>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Digital Advisory Services</a:t>
            </a:r>
          </a:p>
        </p:txBody>
      </p:sp>
      <p:sp>
        <p:nvSpPr>
          <p:cNvPr id="5" name="Text Placeholder 4"/>
          <p:cNvSpPr>
            <a:spLocks noGrp="1"/>
          </p:cNvSpPr>
          <p:nvPr>
            <p:ph type="body" sz="quarter" idx="12" hasCustomPrompt="1"/>
          </p:nvPr>
        </p:nvSpPr>
        <p:spPr bwMode="white">
          <a:xfrm>
            <a:off x="446049" y="5957284"/>
            <a:ext cx="11299902" cy="338554"/>
          </a:xfrm>
          <a:noFill/>
        </p:spPr>
        <p:txBody>
          <a:bodyPr wrap="square" lIns="0" tIns="0" rIns="0" bIns="0">
            <a:spAutoFit/>
          </a:bodyPr>
          <a:lstStyle>
            <a:lvl1pPr marL="0" indent="0" algn="r">
              <a:spcBef>
                <a:spcPts val="0"/>
              </a:spcBef>
              <a:buNone/>
              <a:defRPr sz="2400" b="0" i="0" spc="0" baseline="0">
                <a:solidFill>
                  <a:schemeClr val="bg2">
                    <a:lumMod val="50000"/>
                  </a:schemeClr>
                </a:solidFill>
                <a:latin typeface="+mn-lt"/>
              </a:defRPr>
            </a:lvl1pPr>
          </a:lstStyle>
          <a:p>
            <a:pPr lvl="0"/>
            <a:r>
              <a:rPr lang="en-US" dirty="0"/>
              <a:t>Speaker Name | Date xx xx xx</a:t>
            </a:r>
          </a:p>
        </p:txBody>
      </p:sp>
      <p:sp>
        <p:nvSpPr>
          <p:cNvPr id="10" name="Rectangle 9"/>
          <p:cNvSpPr/>
          <p:nvPr userDrawn="1"/>
        </p:nvSpPr>
        <p:spPr bwMode="auto">
          <a:xfrm>
            <a:off x="11999951" y="5184654"/>
            <a:ext cx="192048" cy="1111183"/>
          </a:xfrm>
          <a:prstGeom prst="rect">
            <a:avLst/>
          </a:prstGeom>
          <a:solidFill>
            <a:schemeClr val="accent1">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59474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dirty="0"/>
              <a:t>Click to edit Master title style</a:t>
            </a:r>
          </a:p>
        </p:txBody>
      </p:sp>
      <p:sp>
        <p:nvSpPr>
          <p:cNvPr id="4" name="Content Placeholder 3"/>
          <p:cNvSpPr>
            <a:spLocks noGrp="1"/>
          </p:cNvSpPr>
          <p:nvPr>
            <p:ph sz="quarter" idx="10"/>
          </p:nvPr>
        </p:nvSpPr>
        <p:spPr>
          <a:xfrm>
            <a:off x="447675" y="1485900"/>
            <a:ext cx="11296650"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1704546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17638356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stretch>
            <a:fillRect/>
          </a:stretch>
        </p:blipFill>
        <p:spPr>
          <a:xfrm>
            <a:off x="0" y="5899220"/>
            <a:ext cx="3098800" cy="958779"/>
          </a:xfrm>
          <a:prstGeom prst="rect">
            <a:avLst/>
          </a:prstGeom>
        </p:spPr>
      </p:pic>
    </p:spTree>
    <p:extLst>
      <p:ext uri="{BB962C8B-B14F-4D97-AF65-F5344CB8AC3E}">
        <p14:creationId xmlns:p14="http://schemas.microsoft.com/office/powerpoint/2010/main" val="39486806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232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767565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0129838" y="5670550"/>
            <a:ext cx="1614487" cy="8969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477873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47675"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quarter" idx="11"/>
          </p:nvPr>
        </p:nvSpPr>
        <p:spPr>
          <a:xfrm>
            <a:off x="5325017"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stretch>
            <a:fillRect/>
          </a:stretch>
        </p:blipFill>
        <p:spPr>
          <a:xfrm>
            <a:off x="0" y="4526949"/>
            <a:ext cx="7536180" cy="2331720"/>
          </a:xfrm>
          <a:prstGeom prst="rect">
            <a:avLst/>
          </a:prstGeom>
        </p:spPr>
      </p:pic>
    </p:spTree>
    <p:extLst>
      <p:ext uri="{BB962C8B-B14F-4D97-AF65-F5344CB8AC3E}">
        <p14:creationId xmlns:p14="http://schemas.microsoft.com/office/powerpoint/2010/main" val="37406046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2399294" y="1585913"/>
            <a:ext cx="3660775" cy="3657600"/>
          </a:xfrm>
          <a:solidFill>
            <a:schemeClr val="tx2">
              <a:alpha val="91000"/>
            </a:schemeClr>
          </a:solidFill>
          <a:ln>
            <a:noFill/>
          </a:ln>
        </p:spPr>
        <p:txBody>
          <a:bodyPr lIns="91440" tIns="45720" rIns="91440" bIns="45720" anchor="ctr">
            <a:noAutofit/>
          </a:bodyPr>
          <a:lstStyle>
            <a:lvl1pPr marL="0" indent="0" algn="ctr">
              <a:buNone/>
              <a:defRPr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8" name="Content Placeholder 3"/>
          <p:cNvSpPr>
            <a:spLocks noGrp="1"/>
          </p:cNvSpPr>
          <p:nvPr>
            <p:ph sz="quarter" idx="11" hasCustomPrompt="1"/>
          </p:nvPr>
        </p:nvSpPr>
        <p:spPr>
          <a:xfrm>
            <a:off x="6140606" y="1585913"/>
            <a:ext cx="1785782" cy="1784233"/>
          </a:xfrm>
          <a:solidFill>
            <a:schemeClr val="accent1">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0" name="Content Placeholder 3"/>
          <p:cNvSpPr>
            <a:spLocks noGrp="1"/>
          </p:cNvSpPr>
          <p:nvPr>
            <p:ph sz="quarter" idx="12" hasCustomPrompt="1"/>
          </p:nvPr>
        </p:nvSpPr>
        <p:spPr>
          <a:xfrm>
            <a:off x="8006924" y="1585913"/>
            <a:ext cx="1785782" cy="1784233"/>
          </a:xfrm>
          <a:solidFill>
            <a:srgbClr val="8DC63F">
              <a:alpha val="91000"/>
            </a:srgb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1" name="Content Placeholder 3"/>
          <p:cNvSpPr>
            <a:spLocks noGrp="1"/>
          </p:cNvSpPr>
          <p:nvPr>
            <p:ph sz="quarter" idx="13" hasCustomPrompt="1"/>
          </p:nvPr>
        </p:nvSpPr>
        <p:spPr>
          <a:xfrm>
            <a:off x="6140606" y="3459280"/>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2" name="Content Placeholder 3"/>
          <p:cNvSpPr>
            <a:spLocks noGrp="1"/>
          </p:cNvSpPr>
          <p:nvPr>
            <p:ph sz="quarter" idx="14" hasCustomPrompt="1"/>
          </p:nvPr>
        </p:nvSpPr>
        <p:spPr>
          <a:xfrm>
            <a:off x="8006924" y="3459280"/>
            <a:ext cx="1785782" cy="1784233"/>
          </a:xfrm>
          <a:solidFill>
            <a:schemeClr val="accent3">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Tree>
    <p:extLst>
      <p:ext uri="{BB962C8B-B14F-4D97-AF65-F5344CB8AC3E}">
        <p14:creationId xmlns:p14="http://schemas.microsoft.com/office/powerpoint/2010/main" val="3785360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3"/>
          <p:cNvSpPr>
            <a:spLocks noGrp="1"/>
          </p:cNvSpPr>
          <p:nvPr>
            <p:ph sz="quarter" idx="11" hasCustomPrompt="1"/>
          </p:nvPr>
        </p:nvSpPr>
        <p:spPr>
          <a:xfrm>
            <a:off x="3331079" y="2515181"/>
            <a:ext cx="1785782" cy="1784233"/>
          </a:xfrm>
          <a:solidFill>
            <a:schemeClr val="accent1">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0" name="Content Placeholder 3"/>
          <p:cNvSpPr>
            <a:spLocks noGrp="1"/>
          </p:cNvSpPr>
          <p:nvPr>
            <p:ph sz="quarter" idx="12" hasCustomPrompt="1"/>
          </p:nvPr>
        </p:nvSpPr>
        <p:spPr>
          <a:xfrm>
            <a:off x="8947169" y="2515181"/>
            <a:ext cx="1785782" cy="1784233"/>
          </a:xfrm>
          <a:solidFill>
            <a:srgbClr val="8DC63F">
              <a:alpha val="91000"/>
            </a:srgb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1" name="Content Placeholder 3"/>
          <p:cNvSpPr>
            <a:spLocks noGrp="1"/>
          </p:cNvSpPr>
          <p:nvPr>
            <p:ph sz="quarter" idx="13" hasCustomPrompt="1"/>
          </p:nvPr>
        </p:nvSpPr>
        <p:spPr>
          <a:xfrm>
            <a:off x="7075139" y="2515181"/>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2" name="Content Placeholder 3"/>
          <p:cNvSpPr>
            <a:spLocks noGrp="1"/>
          </p:cNvSpPr>
          <p:nvPr>
            <p:ph sz="quarter" idx="14" hasCustomPrompt="1"/>
          </p:nvPr>
        </p:nvSpPr>
        <p:spPr>
          <a:xfrm>
            <a:off x="5203109" y="2515181"/>
            <a:ext cx="1785782" cy="1784233"/>
          </a:xfrm>
          <a:solidFill>
            <a:schemeClr val="accent3">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9" name="Content Placeholder 3"/>
          <p:cNvSpPr>
            <a:spLocks noGrp="1"/>
          </p:cNvSpPr>
          <p:nvPr>
            <p:ph sz="quarter" idx="15" hasCustomPrompt="1"/>
          </p:nvPr>
        </p:nvSpPr>
        <p:spPr>
          <a:xfrm>
            <a:off x="1459049" y="2515181"/>
            <a:ext cx="1785782" cy="1784233"/>
          </a:xfrm>
          <a:solidFill>
            <a:schemeClr val="tx2">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Tree>
    <p:extLst>
      <p:ext uri="{BB962C8B-B14F-4D97-AF65-F5344CB8AC3E}">
        <p14:creationId xmlns:p14="http://schemas.microsoft.com/office/powerpoint/2010/main" val="237680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282461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11157204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rgbClr val="F265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0024818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2346682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10252928" y="5994577"/>
            <a:ext cx="1796584" cy="6025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0"/>
            <a:ext cx="12192000" cy="6858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9041" y="2636857"/>
            <a:ext cx="1663057" cy="354724"/>
          </a:xfrm>
          <a:prstGeom prst="rect">
            <a:avLst/>
          </a:prstGeom>
        </p:spPr>
      </p:pic>
      <p:sp>
        <p:nvSpPr>
          <p:cNvPr id="8" name="Text Box 3"/>
          <p:cNvSpPr txBox="1">
            <a:spLocks noChangeArrowheads="1"/>
          </p:cNvSpPr>
          <p:nvPr userDrawn="1"/>
        </p:nvSpPr>
        <p:spPr bwMode="blackWhite">
          <a:xfrm>
            <a:off x="446049" y="6341401"/>
            <a:ext cx="11299902"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0539" eaLnBrk="0" hangingPunct="0"/>
            <a:r>
              <a:rPr lang="en-US" sz="700" dirty="0">
                <a:solidFill>
                  <a:schemeClr val="bg1"/>
                </a:solidFill>
                <a:cs typeface="Segoe UI" pitchFamily="34" charset="0"/>
              </a:rPr>
              <a:t>© 2015 Microsoft Corporation. All rights reserved. </a:t>
            </a:r>
          </a:p>
        </p:txBody>
      </p:sp>
      <p:sp>
        <p:nvSpPr>
          <p:cNvPr id="10" name="Title 1"/>
          <p:cNvSpPr>
            <a:spLocks noGrp="1"/>
          </p:cNvSpPr>
          <p:nvPr>
            <p:ph type="title" hasCustomPrompt="1"/>
          </p:nvPr>
        </p:nvSpPr>
        <p:spPr bwMode="white">
          <a:xfrm>
            <a:off x="446049" y="3076340"/>
            <a:ext cx="11299902" cy="705321"/>
          </a:xfrm>
          <a:noFill/>
        </p:spPr>
        <p:txBody>
          <a:bodyPr lIns="0" tIns="0" rIns="0" bIns="0" anchor="t" anchorCtr="0"/>
          <a:lstStyle>
            <a:lvl1pPr marL="0" marR="0" indent="0" algn="l" defTabSz="930990" rtl="0" eaLnBrk="1" fontAlgn="auto" latinLnBrk="0" hangingPunct="1">
              <a:lnSpc>
                <a:spcPct val="90000"/>
              </a:lnSpc>
              <a:spcBef>
                <a:spcPct val="0"/>
              </a:spcBef>
              <a:spcAft>
                <a:spcPts val="0"/>
              </a:spcAft>
              <a:buClrTx/>
              <a:buSzTx/>
              <a:buFontTx/>
              <a:buNone/>
              <a:tabLst/>
              <a:defRPr sz="5000" spc="-100" baseline="0">
                <a:solidFill>
                  <a:schemeClr val="bg1"/>
                </a:solidFill>
              </a:defRPr>
            </a:lvl1pPr>
          </a:lstStyle>
          <a:p>
            <a:r>
              <a:rPr lang="en-US" dirty="0"/>
              <a:t>Digital Advisory Services</a:t>
            </a:r>
          </a:p>
        </p:txBody>
      </p:sp>
    </p:spTree>
    <p:extLst>
      <p:ext uri="{BB962C8B-B14F-4D97-AF65-F5344CB8AC3E}">
        <p14:creationId xmlns:p14="http://schemas.microsoft.com/office/powerpoint/2010/main" val="32179057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46038" b="-1"/>
          <a:stretch/>
        </p:blipFill>
        <p:spPr>
          <a:xfrm>
            <a:off x="0" y="0"/>
            <a:ext cx="12192000" cy="5652395"/>
          </a:xfrm>
          <a:prstGeom prst="rect">
            <a:avLst/>
          </a:prstGeom>
        </p:spPr>
      </p:pic>
      <p:sp>
        <p:nvSpPr>
          <p:cNvPr id="4" name="Rectangle 3"/>
          <p:cNvSpPr/>
          <p:nvPr userDrawn="1"/>
        </p:nvSpPr>
        <p:spPr bwMode="auto">
          <a:xfrm>
            <a:off x="0" y="-3187"/>
            <a:ext cx="12192000" cy="6858001"/>
          </a:xfrm>
          <a:prstGeom prst="rect">
            <a:avLst/>
          </a:prstGeom>
          <a:gradFill flip="none" rotWithShape="1">
            <a:gsLst>
              <a:gs pos="33000">
                <a:schemeClr val="accent1">
                  <a:alpha val="45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 Placeholder 4"/>
          <p:cNvSpPr>
            <a:spLocks noGrp="1"/>
          </p:cNvSpPr>
          <p:nvPr>
            <p:ph type="body" sz="quarter" idx="10" hasCustomPrompt="1"/>
          </p:nvPr>
        </p:nvSpPr>
        <p:spPr>
          <a:xfrm>
            <a:off x="350838" y="1254105"/>
            <a:ext cx="6881812" cy="917880"/>
          </a:xfrm>
        </p:spPr>
        <p:txBody>
          <a:bodyPr>
            <a:spAutoFit/>
          </a:bodyPr>
          <a:lstStyle>
            <a:lvl1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1pPr>
            <a:lvl2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2pPr>
            <a:lvl3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3pPr>
            <a:lvl4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4pPr>
            <a:lvl5pPr marL="0" indent="0" algn="l" rtl="0" eaLnBrk="1" latinLnBrk="0" hangingPunct="1">
              <a:lnSpc>
                <a:spcPct val="90000"/>
              </a:lnSpc>
              <a:spcAft>
                <a:spcPts val="588"/>
              </a:spcAft>
              <a:buNone/>
              <a:defRPr lang="en-US" sz="5294" b="0" kern="1200" dirty="0">
                <a:gradFill>
                  <a:gsLst>
                    <a:gs pos="2917">
                      <a:schemeClr val="tx1"/>
                    </a:gs>
                    <a:gs pos="30000">
                      <a:schemeClr val="tx1"/>
                    </a:gs>
                  </a:gsLst>
                  <a:lin ang="5400000" scaled="0"/>
                </a:gradFill>
                <a:latin typeface="+mj-lt"/>
                <a:ea typeface="+mn-ea"/>
                <a:cs typeface="+mn-cs"/>
              </a:defRPr>
            </a:lvl5pPr>
          </a:lstStyle>
          <a:p>
            <a:pPr lvl="0"/>
            <a:r>
              <a:rPr lang="en-US"/>
              <a:t>Presentation Title</a:t>
            </a:r>
          </a:p>
        </p:txBody>
      </p:sp>
      <p:sp>
        <p:nvSpPr>
          <p:cNvPr id="6" name="Text Placeholder 5"/>
          <p:cNvSpPr>
            <a:spLocks noGrp="1"/>
          </p:cNvSpPr>
          <p:nvPr>
            <p:ph type="body" sz="quarter" idx="11" hasCustomPrompt="1"/>
          </p:nvPr>
        </p:nvSpPr>
        <p:spPr>
          <a:xfrm>
            <a:off x="350838" y="2512265"/>
            <a:ext cx="4700588" cy="627864"/>
          </a:xfrm>
        </p:spPr>
        <p:txBody>
          <a:bodyPr/>
          <a:lstStyle>
            <a:lvl1pPr marL="0" indent="0">
              <a:buNone/>
              <a:defRPr sz="3200"/>
            </a:lvl1pPr>
            <a:lvl2pPr marL="336170" indent="0">
              <a:buNone/>
              <a:defRPr/>
            </a:lvl2pPr>
          </a:lstStyle>
          <a:p>
            <a:pPr lvl="0"/>
            <a:r>
              <a:rPr lang="en-US"/>
              <a:t>Speaker Name</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 y="5652395"/>
            <a:ext cx="12191992" cy="1234358"/>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10348957" y="379498"/>
            <a:ext cx="1421436" cy="300619"/>
          </a:xfrm>
          <a:prstGeom prst="rect">
            <a:avLst/>
          </a:prstGeom>
        </p:spPr>
      </p:pic>
    </p:spTree>
    <p:extLst>
      <p:ext uri="{BB962C8B-B14F-4D97-AF65-F5344CB8AC3E}">
        <p14:creationId xmlns:p14="http://schemas.microsoft.com/office/powerpoint/2010/main" val="4130252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35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25580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8" y="471124"/>
            <a:ext cx="2507467" cy="537211"/>
          </a:xfrm>
          <a:prstGeom prst="rect">
            <a:avLst/>
          </a:prstGeom>
        </p:spPr>
      </p:pic>
      <p:sp>
        <p:nvSpPr>
          <p:cNvPr id="5" name="Text Placeholder 4"/>
          <p:cNvSpPr>
            <a:spLocks noGrp="1"/>
          </p:cNvSpPr>
          <p:nvPr>
            <p:ph type="body" sz="quarter" idx="12" hasCustomPrompt="1"/>
          </p:nvPr>
        </p:nvSpPr>
        <p:spPr>
          <a:xfrm>
            <a:off x="269301" y="3878575"/>
            <a:ext cx="8964187" cy="1792327"/>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sp>
        <p:nvSpPr>
          <p:cNvPr id="6" name="TextBox 5"/>
          <p:cNvSpPr txBox="1"/>
          <p:nvPr userDrawn="1"/>
        </p:nvSpPr>
        <p:spPr>
          <a:xfrm>
            <a:off x="269239" y="6453696"/>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129764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32145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7"/>
            <a:ext cx="9860611" cy="1793104"/>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3" cy="537211"/>
          </a:xfrm>
          <a:prstGeom prst="rect">
            <a:avLst/>
          </a:prstGeom>
        </p:spPr>
      </p:pic>
      <p:sp>
        <p:nvSpPr>
          <p:cNvPr id="6" name="TextBox 5"/>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981590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32145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2"/>
            <a:ext cx="9860673"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
        <p:nvSpPr>
          <p:cNvPr id="4" name="TextBox 3"/>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402773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1" y="1187644"/>
            <a:ext cx="9860611" cy="26896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3" y="1187645"/>
            <a:ext cx="9859116"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a:t>Video title</a:t>
            </a:r>
          </a:p>
        </p:txBody>
      </p:sp>
      <p:sp>
        <p:nvSpPr>
          <p:cNvPr id="5" name="TextBox 4"/>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682510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5833">
                      <a:schemeClr val="tx1"/>
                    </a:gs>
                    <a:gs pos="18000">
                      <a:schemeClr val="tx1"/>
                    </a:gs>
                  </a:gsLst>
                  <a:lin ang="5400000" scaled="0"/>
                </a:gradFill>
              </a:defRPr>
            </a:lvl1pPr>
          </a:lstStyle>
          <a:p>
            <a:r>
              <a:rPr lang="en-US"/>
              <a:t>Video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48188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2145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53695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4223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871376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2052031"/>
          </a:xfrm>
        </p:spPr>
        <p:txBody>
          <a:bodyPr/>
          <a:lstStyle>
            <a:lvl1pPr marL="0" indent="0">
              <a:buNone/>
              <a:defRPr>
                <a:solidFill>
                  <a:schemeClr val="bg2">
                    <a:lumMod val="50000"/>
                  </a:schemeClr>
                </a:solidFill>
              </a:defRPr>
            </a:lvl1pPr>
            <a:lvl2pPr marL="0" indent="0">
              <a:buFontTx/>
              <a:buNone/>
              <a:defRPr sz="1961">
                <a:solidFill>
                  <a:schemeClr val="bg2">
                    <a:lumMod val="50000"/>
                  </a:schemeClr>
                </a:solidFill>
              </a:defRPr>
            </a:lvl2pPr>
            <a:lvl3pPr marL="224114" indent="0">
              <a:buNone/>
              <a:defRPr sz="1961">
                <a:solidFill>
                  <a:schemeClr val="bg2">
                    <a:lumMod val="50000"/>
                  </a:schemeClr>
                </a:solidFill>
              </a:defRPr>
            </a:lvl3pPr>
            <a:lvl4pPr marL="448227" indent="0">
              <a:buNone/>
              <a:defRPr sz="1765">
                <a:solidFill>
                  <a:schemeClr val="bg2">
                    <a:lumMod val="50000"/>
                  </a:schemeClr>
                </a:solidFill>
              </a:defRPr>
            </a:lvl4pPr>
            <a:lvl5pPr marL="672342" indent="0">
              <a:buNone/>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23026546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2052031"/>
          </a:xfrm>
        </p:spPr>
        <p:txBody>
          <a:bodyPr/>
          <a:lstStyle>
            <a:lvl1pPr marL="0" indent="0">
              <a:buNone/>
              <a:defRPr>
                <a:solidFill>
                  <a:schemeClr val="bg2">
                    <a:lumMod val="50000"/>
                  </a:schemeClr>
                </a:solidFill>
              </a:defRPr>
            </a:lvl1pPr>
            <a:lvl2pPr marL="0" indent="0">
              <a:buFontTx/>
              <a:buNone/>
              <a:defRPr sz="1961">
                <a:solidFill>
                  <a:schemeClr val="bg2">
                    <a:lumMod val="50000"/>
                  </a:schemeClr>
                </a:solidFill>
              </a:defRPr>
            </a:lvl2pPr>
            <a:lvl3pPr marL="224114" indent="0">
              <a:buNone/>
              <a:defRPr sz="1961">
                <a:solidFill>
                  <a:schemeClr val="bg2">
                    <a:lumMod val="50000"/>
                  </a:schemeClr>
                </a:solidFill>
              </a:defRPr>
            </a:lvl3pPr>
            <a:lvl4pPr marL="448227" indent="0">
              <a:buNone/>
              <a:defRPr sz="1765">
                <a:solidFill>
                  <a:schemeClr val="bg2">
                    <a:lumMod val="50000"/>
                  </a:schemeClr>
                </a:solidFill>
              </a:defRPr>
            </a:lvl4pPr>
            <a:lvl5pPr marL="672342" indent="0">
              <a:buNone/>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2966872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37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46137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7" name="Content Placeholder 6"/>
          <p:cNvSpPr>
            <a:spLocks noGrp="1"/>
          </p:cNvSpPr>
          <p:nvPr>
            <p:ph sz="quarter" idx="10"/>
          </p:nvPr>
        </p:nvSpPr>
        <p:spPr>
          <a:xfrm>
            <a:off x="269239" y="1190735"/>
            <a:ext cx="11653523" cy="2249847"/>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7558656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7937682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0" indent="0">
              <a:spcBef>
                <a:spcPts val="1200"/>
              </a:spcBef>
              <a:buClr>
                <a:schemeClr val="tx1"/>
              </a:buClr>
              <a:buFont typeface="Wingdings" pitchFamily="2" charset="2"/>
              <a:buNone/>
              <a:defRPr sz="3529">
                <a:solidFill>
                  <a:schemeClr val="bg2">
                    <a:lumMod val="50000"/>
                  </a:schemeClr>
                </a:solidFill>
              </a:defRPr>
            </a:lvl1pPr>
            <a:lvl2pPr marL="0" indent="0">
              <a:buNone/>
              <a:defRPr sz="1961">
                <a:solidFill>
                  <a:schemeClr val="bg2">
                    <a:lumMod val="50000"/>
                  </a:schemeClr>
                </a:solidFill>
              </a:defRPr>
            </a:lvl2pPr>
            <a:lvl3pPr marL="227226" indent="0">
              <a:buNone/>
              <a:tabLst/>
              <a:defRPr sz="1961">
                <a:solidFill>
                  <a:schemeClr val="bg2">
                    <a:lumMod val="50000"/>
                  </a:schemeClr>
                </a:solidFill>
              </a:defRPr>
            </a:lvl3pPr>
            <a:lvl4pPr marL="451341" indent="0">
              <a:buNone/>
              <a:defRPr sz="1765">
                <a:solidFill>
                  <a:schemeClr val="bg2">
                    <a:lumMod val="50000"/>
                  </a:schemeClr>
                </a:solidFill>
              </a:defRPr>
            </a:lvl4pPr>
            <a:lvl5pPr marL="672342" indent="0">
              <a:buNone/>
              <a:tabLst/>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86577"/>
          </a:xfrm>
        </p:spPr>
        <p:txBody>
          <a:bodyPr wrap="square">
            <a:spAutoFit/>
          </a:bodyPr>
          <a:lstStyle>
            <a:lvl1pPr marL="0" indent="0">
              <a:spcBef>
                <a:spcPts val="1200"/>
              </a:spcBef>
              <a:buClr>
                <a:schemeClr val="tx1"/>
              </a:buClr>
              <a:buFont typeface="Wingdings" pitchFamily="2" charset="2"/>
              <a:buNone/>
              <a:defRPr sz="3529">
                <a:solidFill>
                  <a:schemeClr val="bg2">
                    <a:lumMod val="50000"/>
                  </a:schemeClr>
                </a:solidFill>
              </a:defRPr>
            </a:lvl1pPr>
            <a:lvl2pPr marL="0" indent="0">
              <a:buNone/>
              <a:defRPr sz="1961">
                <a:solidFill>
                  <a:schemeClr val="bg2">
                    <a:lumMod val="50000"/>
                  </a:schemeClr>
                </a:solidFill>
              </a:defRPr>
            </a:lvl2pPr>
            <a:lvl3pPr marL="227226" indent="0">
              <a:buNone/>
              <a:tabLst/>
              <a:defRPr sz="1961">
                <a:solidFill>
                  <a:schemeClr val="bg2">
                    <a:lumMod val="50000"/>
                  </a:schemeClr>
                </a:solidFill>
              </a:defRPr>
            </a:lvl3pPr>
            <a:lvl4pPr marL="451341" indent="0">
              <a:buNone/>
              <a:defRPr sz="1765">
                <a:solidFill>
                  <a:schemeClr val="bg2">
                    <a:lumMod val="50000"/>
                  </a:schemeClr>
                </a:solidFill>
              </a:defRPr>
            </a:lvl4pPr>
            <a:lvl5pPr marL="672342" indent="0">
              <a:buNone/>
              <a:tabLst/>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54401414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sz="1765"/>
            </a:lvl4pPr>
            <a:lvl5pPr marL="672342"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sz="1765"/>
            </a:lvl4pPr>
            <a:lvl5pPr marL="672342"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9144346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1961"/>
            </a:lvl2pPr>
            <a:lvl3pPr marL="685856" indent="-165113">
              <a:tabLst/>
              <a:defRPr sz="1961"/>
            </a:lvl3pPr>
            <a:lvl4pPr marL="863669" indent="-177814">
              <a:defRPr sz="1765"/>
            </a:lvl4pPr>
            <a:lvl5pPr marL="1028784" indent="-165113">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86577"/>
          </a:xfr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1961"/>
            </a:lvl2pPr>
            <a:lvl3pPr marL="685856" indent="-165113">
              <a:tabLst/>
              <a:defRPr sz="1961"/>
            </a:lvl3pPr>
            <a:lvl4pPr marL="863669" indent="-177814">
              <a:defRPr sz="1765"/>
            </a:lvl4pPr>
            <a:lvl5pPr marL="1028784" indent="-165113">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14713756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684496"/>
          </a:xfrm>
        </p:spPr>
        <p:txBody>
          <a:bodyPr wrap="square">
            <a:spAutoFit/>
          </a:bodyPr>
          <a:lstStyle>
            <a:lvl1pPr marL="281700" indent="-281700">
              <a:spcBef>
                <a:spcPts val="1200"/>
              </a:spcBef>
              <a:buClr>
                <a:schemeClr val="tx2"/>
              </a:buClr>
              <a:buFont typeface="Arial" pitchFamily="34" charset="0"/>
              <a:buChar char="•"/>
              <a:defRPr sz="3529">
                <a:solidFill>
                  <a:schemeClr val="bg2">
                    <a:lumMod val="50000"/>
                  </a:schemeClr>
                </a:solidFill>
              </a:defRPr>
            </a:lvl1pPr>
            <a:lvl2pPr marL="520742" indent="-228618">
              <a:defRPr sz="2353">
                <a:solidFill>
                  <a:schemeClr val="bg2">
                    <a:lumMod val="50000"/>
                  </a:schemeClr>
                </a:solidFill>
              </a:defRPr>
            </a:lvl2pPr>
            <a:lvl3pPr marL="685856" indent="-165113">
              <a:tabLst/>
              <a:defRPr sz="2353">
                <a:solidFill>
                  <a:schemeClr val="bg2">
                    <a:lumMod val="50000"/>
                  </a:schemeClr>
                </a:solidFill>
              </a:defRPr>
            </a:lvl3pPr>
            <a:lvl4pPr marL="863669" indent="-177814">
              <a:defRPr>
                <a:solidFill>
                  <a:schemeClr val="bg2">
                    <a:lumMod val="50000"/>
                  </a:schemeClr>
                </a:solidFill>
              </a:defRPr>
            </a:lvl4pPr>
            <a:lvl5pPr marL="1028784" indent="-165113">
              <a:tabLst/>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84496"/>
          </a:xfrm>
        </p:spPr>
        <p:txBody>
          <a:bodyPr wrap="square">
            <a:spAutoFit/>
          </a:bodyPr>
          <a:lstStyle>
            <a:lvl1pPr marL="281700" indent="-281700">
              <a:spcBef>
                <a:spcPts val="1200"/>
              </a:spcBef>
              <a:buClr>
                <a:schemeClr val="tx2"/>
              </a:buClr>
              <a:buFont typeface="Arial" pitchFamily="34" charset="0"/>
              <a:buChar char="•"/>
              <a:defRPr sz="3529">
                <a:solidFill>
                  <a:schemeClr val="bg2">
                    <a:lumMod val="50000"/>
                  </a:schemeClr>
                </a:solidFill>
              </a:defRPr>
            </a:lvl1pPr>
            <a:lvl2pPr marL="520742" indent="-228618">
              <a:defRPr sz="2353">
                <a:solidFill>
                  <a:schemeClr val="bg2">
                    <a:lumMod val="50000"/>
                  </a:schemeClr>
                </a:solidFill>
              </a:defRPr>
            </a:lvl2pPr>
            <a:lvl3pPr marL="685856" indent="-165113">
              <a:tabLst/>
              <a:defRPr sz="2353">
                <a:solidFill>
                  <a:schemeClr val="bg2">
                    <a:lumMod val="50000"/>
                  </a:schemeClr>
                </a:solidFill>
              </a:defRPr>
            </a:lvl3pPr>
            <a:lvl4pPr marL="863669" indent="-177814">
              <a:defRPr>
                <a:solidFill>
                  <a:schemeClr val="bg2">
                    <a:lumMod val="50000"/>
                  </a:schemeClr>
                </a:solidFill>
              </a:defRPr>
            </a:lvl4pPr>
            <a:lvl5pPr marL="1028784" indent="-165113">
              <a:tabLst/>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22930020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Box 3"/>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2893540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extBox 2"/>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8592607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2145A"/>
        </a:solidFill>
        <a:effectLst/>
      </p:bgPr>
    </p:bg>
    <p:spTree>
      <p:nvGrpSpPr>
        <p:cNvPr id="1" name=""/>
        <p:cNvGrpSpPr/>
        <p:nvPr/>
      </p:nvGrpSpPr>
      <p:grpSpPr>
        <a:xfrm>
          <a:off x="0" y="0"/>
          <a:ext cx="0" cy="0"/>
          <a:chOff x="0" y="0"/>
          <a:chExt cx="0" cy="0"/>
        </a:xfrm>
      </p:grpSpPr>
      <p:sp>
        <p:nvSpPr>
          <p:cNvPr id="2" name="TextBox 1"/>
          <p:cNvSpPr txBox="1"/>
          <p:nvPr userDrawn="1"/>
        </p:nvSpPr>
        <p:spPr>
          <a:xfrm>
            <a:off x="4815073" y="6578601"/>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94719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
        <p:nvSpPr>
          <p:cNvPr id="2" name="TextBox 1"/>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10331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39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9021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5C2D9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2271953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5C2D91"/>
          </a:solidFill>
        </p:spPr>
        <p:txBody>
          <a:bodyPr wrap="square" lIns="155457" tIns="77729" rIns="155457" bIns="77729" anchor="b" anchorCtr="0">
            <a:noAutofit/>
          </a:bodyPr>
          <a:lstStyle>
            <a:lvl1pPr algn="r">
              <a:buFont typeface="Arial" pitchFamily="34" charset="0"/>
              <a:buNone/>
              <a:defRPr sz="3628" spc="-51"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08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42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4614170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44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233" y="2899238"/>
            <a:ext cx="2884326" cy="1060704"/>
          </a:xfrm>
          <a:prstGeom prst="rect">
            <a:avLst/>
          </a:prstGeom>
        </p:spPr>
      </p:pic>
    </p:spTree>
    <p:extLst>
      <p:ext uri="{BB962C8B-B14F-4D97-AF65-F5344CB8AC3E}">
        <p14:creationId xmlns:p14="http://schemas.microsoft.com/office/powerpoint/2010/main" val="3146235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404492257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01708526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451771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11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60275493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8105"/>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521059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9123384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887446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9726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2433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4695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37783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063294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6741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93502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13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04365095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586704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226158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1"/>
            <a:ext cx="2845008" cy="1046245"/>
          </a:xfrm>
          <a:prstGeom prst="rect">
            <a:avLst/>
          </a:prstGeom>
        </p:spPr>
      </p:pic>
    </p:spTree>
    <p:extLst>
      <p:ext uri="{BB962C8B-B14F-4D97-AF65-F5344CB8AC3E}">
        <p14:creationId xmlns:p14="http://schemas.microsoft.com/office/powerpoint/2010/main" val="40357341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337131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stretch>
            <a:fillRect/>
          </a:stretch>
        </p:blipFill>
        <p:spPr>
          <a:xfrm>
            <a:off x="0" y="5899222"/>
            <a:ext cx="3098800" cy="958779"/>
          </a:xfrm>
          <a:prstGeom prst="rect">
            <a:avLst/>
          </a:prstGeom>
        </p:spPr>
      </p:pic>
    </p:spTree>
    <p:extLst>
      <p:ext uri="{BB962C8B-B14F-4D97-AF65-F5344CB8AC3E}">
        <p14:creationId xmlns:p14="http://schemas.microsoft.com/office/powerpoint/2010/main" val="8680029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2095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303" y="1189177"/>
            <a:ext cx="11653395" cy="2128275"/>
          </a:xfrm>
        </p:spPr>
        <p:txBody>
          <a:bodyPr/>
          <a:lstStyle>
            <a:lvl1pPr marL="0" indent="0">
              <a:buNone/>
              <a:defRPr>
                <a:solidFill>
                  <a:schemeClr val="accent1"/>
                </a:solidFill>
              </a:defRPr>
            </a:lvl1pPr>
            <a:lvl2pPr marL="0" indent="0">
              <a:buFontTx/>
              <a:buNone/>
              <a:defRPr sz="2000">
                <a:solidFill>
                  <a:srgbClr val="505050"/>
                </a:solidFill>
              </a:defRPr>
            </a:lvl2pPr>
            <a:lvl3pPr marL="224084" indent="0">
              <a:buNone/>
              <a:defRPr>
                <a:solidFill>
                  <a:srgbClr val="505050"/>
                </a:solidFill>
              </a:defRPr>
            </a:lvl3pPr>
            <a:lvl4pPr marL="448166" indent="0">
              <a:buNone/>
              <a:defRPr>
                <a:solidFill>
                  <a:srgbClr val="505050"/>
                </a:solidFill>
              </a:defRPr>
            </a:lvl4pPr>
            <a:lvl5pPr marL="672250"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p>
            <a:r>
              <a:rPr lang="en-US"/>
              <a:t>Document name here</a:t>
            </a:r>
            <a:endParaRPr lang="en-US" dirty="0"/>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dirty="0"/>
          </a:p>
        </p:txBody>
      </p:sp>
    </p:spTree>
    <p:extLst>
      <p:ext uri="{BB962C8B-B14F-4D97-AF65-F5344CB8AC3E}">
        <p14:creationId xmlns:p14="http://schemas.microsoft.com/office/powerpoint/2010/main" val="124841188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399"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5"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128895531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399"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06000275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1" y="6477876"/>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15102935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5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7628723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779"/>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20075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589" indent="0">
              <a:buNone/>
              <a:defRPr>
                <a:solidFill>
                  <a:schemeClr val="tx1"/>
                </a:solidFill>
                <a:latin typeface="Segoe UI" panose="020B0502040204020203" pitchFamily="34" charset="0"/>
                <a:cs typeface="Segoe UI" panose="020B0502040204020203" pitchFamily="34" charset="0"/>
              </a:defRPr>
            </a:lvl2pPr>
            <a:lvl3pPr marL="588299" indent="0">
              <a:buNone/>
              <a:defRPr>
                <a:solidFill>
                  <a:schemeClr val="tx1"/>
                </a:solidFill>
                <a:latin typeface="Segoe UI" panose="020B0502040204020203" pitchFamily="34" charset="0"/>
                <a:cs typeface="Segoe UI" panose="020B0502040204020203" pitchFamily="34" charset="0"/>
              </a:defRPr>
            </a:lvl3pPr>
            <a:lvl4pPr marL="869889" indent="0">
              <a:buNone/>
              <a:defRPr>
                <a:solidFill>
                  <a:schemeClr val="tx1"/>
                </a:solidFill>
                <a:latin typeface="Segoe UI" panose="020B0502040204020203" pitchFamily="34" charset="0"/>
                <a:cs typeface="Segoe UI" panose="020B0502040204020203" pitchFamily="34" charset="0"/>
              </a:defRPr>
            </a:lvl4pPr>
            <a:lvl5pPr marL="1105208"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976517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2666297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3"/>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9"/>
            <a:ext cx="10061021" cy="1837723"/>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0984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35840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035669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94260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31562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721228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20146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8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89553142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68177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9"/>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783107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sp>
        <p:nvSpPr>
          <p:cNvPr id="4" name="Rectangle 3"/>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sp>
        <p:nvSpPr>
          <p:cNvPr id="8" name="Rectangle 7"/>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1"/>
            <a:ext cx="2881117" cy="1059525"/>
          </a:xfrm>
          <a:prstGeom prst="rect">
            <a:avLst/>
          </a:prstGeom>
        </p:spPr>
      </p:pic>
      <p:sp>
        <p:nvSpPr>
          <p:cNvPr id="6" name="Rectangle 5"/>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1"/>
            <a:ext cx="2881117" cy="1059525"/>
          </a:xfrm>
          <a:prstGeom prst="rect">
            <a:avLst/>
          </a:prstGeom>
        </p:spPr>
      </p:pic>
      <p:sp>
        <p:nvSpPr>
          <p:cNvPr id="9" name="Rectangle 8"/>
          <p:cNvSpPr/>
          <p:nvPr userDrawn="1"/>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9" y="2901953"/>
            <a:ext cx="2845008" cy="1046245"/>
          </a:xfrm>
          <a:prstGeom prst="rect">
            <a:avLst/>
          </a:prstGeom>
        </p:spPr>
      </p:pic>
    </p:spTree>
    <p:extLst>
      <p:ext uri="{BB962C8B-B14F-4D97-AF65-F5344CB8AC3E}">
        <p14:creationId xmlns:p14="http://schemas.microsoft.com/office/powerpoint/2010/main" val="26649269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1999" cy="6881964"/>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273047" y="5967564"/>
            <a:ext cx="2156177" cy="793136"/>
          </a:xfrm>
          <a:prstGeom prst="rect">
            <a:avLst/>
          </a:prstGeom>
        </p:spPr>
      </p:pic>
      <p:sp>
        <p:nvSpPr>
          <p:cNvPr id="12" name="Text Placeholder 2"/>
          <p:cNvSpPr txBox="1">
            <a:spLocks/>
          </p:cNvSpPr>
          <p:nvPr userDrawn="1"/>
        </p:nvSpPr>
        <p:spPr bwMode="auto">
          <a:xfrm>
            <a:off x="358944" y="201449"/>
            <a:ext cx="2958170" cy="537925"/>
          </a:xfrm>
          <a:prstGeom prst="rect">
            <a:avLst/>
          </a:prstGeom>
          <a:effectLst>
            <a:outerShdw blurRad="406400" dist="38100" dir="2700000" algn="tl" rotWithShape="0">
              <a:prstClr val="black">
                <a:alpha val="40000"/>
              </a:prstClr>
            </a:outerShdw>
          </a:effectLst>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bg1"/>
                </a:solidFill>
                <a:effectLst>
                  <a:outerShdw blurRad="50800" dist="38100" dir="2700000" sx="106000" sy="106000" algn="tl" rotWithShape="0">
                    <a:prstClr val="black">
                      <a:alpha val="10000"/>
                    </a:prstClr>
                  </a:outerShdw>
                </a:effectLst>
                <a:latin typeface="Segoe UI" panose="020B0502040204020203" pitchFamily="34" charset="0"/>
                <a:cs typeface="Segoe UI" panose="020B0502040204020203" pitchFamily="34" charset="0"/>
              </a:rPr>
              <a:t>Microsoft Services</a:t>
            </a:r>
          </a:p>
        </p:txBody>
      </p:sp>
      <p:sp>
        <p:nvSpPr>
          <p:cNvPr id="18" name="Rectangle 17"/>
          <p:cNvSpPr/>
          <p:nvPr/>
        </p:nvSpPr>
        <p:spPr bwMode="gray">
          <a:xfrm>
            <a:off x="269241" y="2084172"/>
            <a:ext cx="5490292" cy="368723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189648"/>
            <a:ext cx="5491849" cy="1810814"/>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71933" y="4105937"/>
            <a:ext cx="5487600"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647927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38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899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96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rgbClr val="0081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09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178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gradFill>
                  <a:gsLst>
                    <a:gs pos="2920">
                      <a:schemeClr val="tx2"/>
                    </a:gs>
                    <a:gs pos="39000">
                      <a:schemeClr val="tx2"/>
                    </a:gs>
                  </a:gsLst>
                  <a:lin ang="5400000" scaled="0"/>
                </a:gradFill>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9772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07"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
        <p:nvSpPr>
          <p:cNvPr id="4" name="Rectangle 3"/>
          <p:cNvSpPr/>
          <p:nvPr userDrawn="1"/>
        </p:nvSpPr>
        <p:spPr>
          <a:xfrm>
            <a:off x="1" y="0"/>
            <a:ext cx="12192000" cy="6858000"/>
          </a:xfrm>
          <a:prstGeom prst="rect">
            <a:avLst/>
          </a:prstGeom>
          <a:gradFill flip="none" rotWithShape="1">
            <a:gsLst>
              <a:gs pos="0">
                <a:schemeClr val="tx2"/>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solidFill>
                <a:prstClr val="white"/>
              </a:solidFill>
            </a:endParaRPr>
          </a:p>
        </p:txBody>
      </p:sp>
    </p:spTree>
    <p:extLst>
      <p:ext uri="{BB962C8B-B14F-4D97-AF65-F5344CB8AC3E}">
        <p14:creationId xmlns:p14="http://schemas.microsoft.com/office/powerpoint/2010/main" val="35115132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70944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08416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3459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3199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6175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2239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7564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3943163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29600741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3791430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23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6011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84" indent="-228784">
              <a:defRPr sz="5883"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196920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29" indent="-277029">
              <a:tabLst>
                <a:tab pos="277029" algn="l"/>
              </a:tabLst>
              <a:defRPr sz="5883"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509909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16391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71"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1" y="0"/>
            <a:ext cx="6094444" cy="6852152"/>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8394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7248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440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mp; Non-bulleted tex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96777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Title &amp; Non-bulleted text">
    <p:bg>
      <p:bgPr>
        <a:solidFill>
          <a:srgbClr val="0081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16150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8_Title &amp; Non-bulleted text">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3998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9_Title &amp; Non-bulleted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9495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25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23913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731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22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Blank Accent Color 3">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41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Blank Accent Color 3">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854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3754" b="6797"/>
          <a:stretch/>
        </p:blipFill>
        <p:spPr>
          <a:xfrm>
            <a:off x="-24863" y="0"/>
            <a:ext cx="12232031" cy="5355772"/>
          </a:xfrm>
          <a:prstGeom prst="rect">
            <a:avLst/>
          </a:prstGeom>
        </p:spPr>
      </p:pic>
      <p:sp>
        <p:nvSpPr>
          <p:cNvPr id="4" name="Title 1"/>
          <p:cNvSpPr txBox="1">
            <a:spLocks/>
          </p:cNvSpPr>
          <p:nvPr userDrawn="1"/>
        </p:nvSpPr>
        <p:spPr bwMode="ltGray">
          <a:xfrm>
            <a:off x="-1" y="5355772"/>
            <a:ext cx="6670369" cy="1502228"/>
          </a:xfrm>
          <a:prstGeom prst="rect">
            <a:avLst/>
          </a:prstGeom>
          <a:solidFill>
            <a:srgbClr val="442359"/>
          </a:solidFill>
        </p:spPr>
        <p:txBody>
          <a:bodyPr vert="horz" wrap="square" lIns="274320" tIns="182880" rIns="91440" bIns="91440" rtlCol="0" anchor="t" anchorCtr="0">
            <a:noAutofit/>
          </a:bodyPr>
          <a:lstStyle>
            <a:lvl1pPr algn="ctr" defTabSz="914400" rtl="0" eaLnBrk="1" latinLnBrk="0" hangingPunct="1">
              <a:lnSpc>
                <a:spcPct val="90000"/>
              </a:lnSpc>
              <a:spcBef>
                <a:spcPct val="0"/>
              </a:spcBef>
              <a:buNone/>
              <a:defRPr lang="en-US" sz="6000" kern="1200" spc="-100" baseline="0" dirty="0">
                <a:gradFill>
                  <a:gsLst>
                    <a:gs pos="5833">
                      <a:srgbClr val="FFFFFF"/>
                    </a:gs>
                    <a:gs pos="18000">
                      <a:srgbClr val="FFFFFF"/>
                    </a:gs>
                  </a:gsLst>
                  <a:lin ang="5400000" scaled="0"/>
                </a:gradFill>
                <a:latin typeface="+mj-lt"/>
                <a:ea typeface="+mj-ea"/>
                <a:cs typeface="+mj-cs"/>
              </a:defRPr>
            </a:lvl1pPr>
          </a:lstStyle>
          <a:p>
            <a:pPr algn="l"/>
            <a:r>
              <a:rPr lang="en-US" sz="5400" dirty="0"/>
              <a:t>Services University</a:t>
            </a:r>
          </a:p>
        </p:txBody>
      </p:sp>
      <p:sp>
        <p:nvSpPr>
          <p:cNvPr id="5" name="Text Placeholder 2"/>
          <p:cNvSpPr txBox="1">
            <a:spLocks/>
          </p:cNvSpPr>
          <p:nvPr userDrawn="1"/>
        </p:nvSpPr>
        <p:spPr bwMode="ltGray">
          <a:xfrm>
            <a:off x="6670369" y="5355772"/>
            <a:ext cx="5536799" cy="1502228"/>
          </a:xfrm>
          <a:prstGeom prst="rect">
            <a:avLst/>
          </a:prstGeom>
          <a:solidFill>
            <a:srgbClr val="0E8373"/>
          </a:solidFill>
        </p:spPr>
        <p:txBody>
          <a:bodyPr lIns="274320" tIns="365760" bIns="109728">
            <a:noAutofit/>
          </a:bodyPr>
          <a:lstStyle>
            <a:lvl1pPr marL="0" indent="0" algn="l" defTabSz="914400" rtl="0" eaLnBrk="1" latinLnBrk="0" hangingPunct="1">
              <a:lnSpc>
                <a:spcPct val="90000"/>
              </a:lnSpc>
              <a:spcBef>
                <a:spcPts val="0"/>
              </a:spcBef>
              <a:buFont typeface="Arial" panose="020B0604020202020204" pitchFamily="34" charset="0"/>
              <a:buNone/>
              <a:defRPr sz="3200" kern="1200">
                <a:gradFill>
                  <a:gsLst>
                    <a:gs pos="1250">
                      <a:srgbClr val="FFFFFF"/>
                    </a:gs>
                    <a:gs pos="99000">
                      <a:srgbClr val="FFFFFF"/>
                    </a:gs>
                  </a:gsLst>
                  <a:lin ang="54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Raising Your Performance for the New Era</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3570" y="293766"/>
            <a:ext cx="1296679" cy="344371"/>
          </a:xfrm>
          <a:prstGeom prst="rect">
            <a:avLst/>
          </a:prstGeom>
        </p:spPr>
      </p:pic>
      <p:sp>
        <p:nvSpPr>
          <p:cNvPr id="7" name="Text Placeholder 2"/>
          <p:cNvSpPr txBox="1">
            <a:spLocks/>
          </p:cNvSpPr>
          <p:nvPr userDrawn="1"/>
        </p:nvSpPr>
        <p:spPr bwMode="auto">
          <a:xfrm>
            <a:off x="252264" y="196988"/>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rgbClr val="77797A"/>
                </a:solidFill>
                <a:latin typeface="Segoe UI" panose="020B0502040204020203" pitchFamily="34" charset="0"/>
                <a:cs typeface="Segoe UI" panose="020B0502040204020203" pitchFamily="34" charset="0"/>
              </a:rPr>
              <a:t>Microsoft Services</a:t>
            </a:r>
          </a:p>
        </p:txBody>
      </p:sp>
    </p:spTree>
    <p:extLst>
      <p:ext uri="{BB962C8B-B14F-4D97-AF65-F5344CB8AC3E}">
        <p14:creationId xmlns:p14="http://schemas.microsoft.com/office/powerpoint/2010/main" val="18460795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37160" rIns="137160" bIns="13716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137160" rIns="137160" bIns="13716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sp>
        <p:nvSpPr>
          <p:cNvPr id="10" name="TextBox 9"/>
          <p:cNvSpPr txBox="1"/>
          <p:nvPr/>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sp>
        <p:nvSpPr>
          <p:cNvPr id="14" name="TextBox 13"/>
          <p:cNvSpPr txBox="1"/>
          <p:nvPr userDrawn="1"/>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46" y="198362"/>
            <a:ext cx="1948179" cy="716439"/>
          </a:xfrm>
          <a:prstGeom prst="rect">
            <a:avLst/>
          </a:prstGeom>
        </p:spPr>
      </p:pic>
    </p:spTree>
    <p:extLst>
      <p:ext uri="{BB962C8B-B14F-4D97-AF65-F5344CB8AC3E}">
        <p14:creationId xmlns:p14="http://schemas.microsoft.com/office/powerpoint/2010/main" val="309724373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
        <p:nvSpPr>
          <p:cNvPr id="12" name="Rectangle 11"/>
          <p:cNvSpPr/>
          <p:nvPr userDrawn="1"/>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7" y="198358"/>
            <a:ext cx="1947104" cy="716042"/>
          </a:xfrm>
          <a:prstGeom prst="rect">
            <a:avLst/>
          </a:prstGeom>
        </p:spPr>
      </p:pic>
    </p:spTree>
    <p:extLst>
      <p:ext uri="{BB962C8B-B14F-4D97-AF65-F5344CB8AC3E}">
        <p14:creationId xmlns:p14="http://schemas.microsoft.com/office/powerpoint/2010/main" val="388601799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1" y="0"/>
            <a:ext cx="12195176" cy="6858000"/>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1543"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92" y="1593"/>
                        <a:ext cx="1587" cy="1587"/>
                      </a:xfrm>
                      <a:prstGeom prst="rect">
                        <a:avLst/>
                      </a:prstGeom>
                    </p:spPr>
                  </p:pic>
                </p:oleObj>
              </mc:Fallback>
            </mc:AlternateContent>
          </a:graphicData>
        </a:graphic>
      </p:graphicFrame>
      <p:grpSp>
        <p:nvGrpSpPr>
          <p:cNvPr id="14" name="Group 13" hidden="1"/>
          <p:cNvGrpSpPr/>
          <p:nvPr/>
        </p:nvGrpSpPr>
        <p:grpSpPr>
          <a:xfrm>
            <a:off x="-1588" y="-7263"/>
            <a:ext cx="12193588" cy="6858000"/>
            <a:chOff x="-1588" y="-7263"/>
            <a:chExt cx="12190413" cy="6858000"/>
          </a:xfrm>
        </p:grpSpPr>
        <p:pic>
          <p:nvPicPr>
            <p:cNvPr id="15" name="Picture 14"/>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7244"/>
              <a:endParaRPr lang="en-US" sz="1200" dirty="0" err="1">
                <a:solidFill>
                  <a:prstClr val="white"/>
                </a:solidFill>
              </a:endParaRPr>
            </a:p>
          </p:txBody>
        </p:sp>
      </p:grpSp>
      <p:sp>
        <p:nvSpPr>
          <p:cNvPr id="12" name="Rectangle 11"/>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21" name="Picture 2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246" y="198362"/>
            <a:ext cx="1948179" cy="716439"/>
          </a:xfrm>
          <a:prstGeom prst="rect">
            <a:avLst/>
          </a:prstGeom>
        </p:spPr>
      </p:pic>
    </p:spTree>
    <p:extLst>
      <p:ext uri="{BB962C8B-B14F-4D97-AF65-F5344CB8AC3E}">
        <p14:creationId xmlns:p14="http://schemas.microsoft.com/office/powerpoint/2010/main" val="156867003"/>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stretch>
            <a:fillRect/>
          </a:stretch>
        </p:blipFill>
        <p:spPr>
          <a:xfrm>
            <a:off x="1" y="0"/>
            <a:ext cx="12195176" cy="6858000"/>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2567"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92" y="1593"/>
                        <a:ext cx="1587" cy="1587"/>
                      </a:xfrm>
                      <a:prstGeom prst="rect">
                        <a:avLst/>
                      </a:prstGeom>
                    </p:spPr>
                  </p:pic>
                </p:oleObj>
              </mc:Fallback>
            </mc:AlternateContent>
          </a:graphicData>
        </a:graphic>
      </p:graphicFrame>
      <p:grpSp>
        <p:nvGrpSpPr>
          <p:cNvPr id="14" name="Group 13" hidden="1"/>
          <p:cNvGrpSpPr/>
          <p:nvPr/>
        </p:nvGrpSpPr>
        <p:grpSpPr>
          <a:xfrm>
            <a:off x="-1588" y="-7263"/>
            <a:ext cx="12193588" cy="6858000"/>
            <a:chOff x="-1588" y="-7263"/>
            <a:chExt cx="12190413" cy="6858000"/>
          </a:xfrm>
        </p:grpSpPr>
        <p:pic>
          <p:nvPicPr>
            <p:cNvPr id="15" name="Picture 14"/>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7244"/>
              <a:endParaRPr lang="en-US" sz="1200" dirty="0" err="1">
                <a:solidFill>
                  <a:prstClr val="white"/>
                </a:solidFill>
              </a:endParaRPr>
            </a:p>
          </p:txBody>
        </p:sp>
      </p:grpSp>
      <p:sp>
        <p:nvSpPr>
          <p:cNvPr id="12" name="Rectangle 11"/>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21" name="Picture 2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37759784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37160" rIns="137160" bIns="13716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137160" rIns="137160" bIns="13716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1135057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29586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6" cy="6858487"/>
          </a:xfrm>
          <a:prstGeom prst="rect">
            <a:avLst/>
          </a:prstGeom>
        </p:spPr>
      </p:pic>
      <p:sp>
        <p:nvSpPr>
          <p:cNvPr id="10" name="Rectangle 9"/>
          <p:cNvSpPr/>
          <p:nvPr userDrawn="1"/>
        </p:nvSpPr>
        <p:spPr bwMode="gray">
          <a:xfrm>
            <a:off x="269242" y="2084187"/>
            <a:ext cx="6153583" cy="3586208"/>
          </a:xfrm>
          <a:prstGeom prst="rect">
            <a:avLst/>
          </a:prstGeom>
          <a:solidFill>
            <a:schemeClr val="tx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5" y="2084191"/>
            <a:ext cx="6155109" cy="1793105"/>
          </a:xfrm>
          <a:noFill/>
        </p:spPr>
        <p:txBody>
          <a:bodyPr vert="horz" wrap="square" lIns="146304" tIns="91440" rIns="146304" bIns="91440" rtlCol="0" anchor="t" anchorCtr="0">
            <a:noAutofit/>
          </a:bodyPr>
          <a:lstStyle>
            <a:lvl1pPr>
              <a:defRPr lang="en-US" sz="5878"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42" y="3877290"/>
            <a:ext cx="6153583" cy="1793104"/>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770"/>
            <a:ext cx="1522404" cy="326167"/>
          </a:xfrm>
          <a:prstGeom prst="rect">
            <a:avLst/>
          </a:prstGeom>
        </p:spPr>
      </p:pic>
      <p:sp>
        <p:nvSpPr>
          <p:cNvPr id="20" name="TextBox 19"/>
          <p:cNvSpPr txBox="1"/>
          <p:nvPr userDrawn="1"/>
        </p:nvSpPr>
        <p:spPr bwMode="white">
          <a:xfrm>
            <a:off x="269241" y="291069"/>
            <a:ext cx="1792850" cy="1793104"/>
          </a:xfrm>
          <a:prstGeom prst="rect">
            <a:avLst/>
          </a:prstGeom>
          <a:solidFill>
            <a:schemeClr val="bg2"/>
          </a:solidFill>
        </p:spPr>
        <p:txBody>
          <a:bodyPr wrap="square" lIns="179191" tIns="143354" rIns="179191" bIns="143354" rtlCol="0">
            <a:noAutofit/>
          </a:bodyPr>
          <a:lstStyle/>
          <a:p>
            <a:pPr defTabSz="913819">
              <a:lnSpc>
                <a:spcPct val="90000"/>
              </a:lnSpc>
            </a:pPr>
            <a:r>
              <a:rPr lang="en-US" sz="2743" dirty="0">
                <a:gradFill>
                  <a:gsLst>
                    <a:gs pos="6250">
                      <a:prstClr val="white"/>
                    </a:gs>
                    <a:gs pos="18000">
                      <a:prstClr val="white"/>
                    </a:gs>
                  </a:gsLst>
                  <a:lin ang="5400000" scaled="0"/>
                </a:gradFill>
              </a:rPr>
              <a:t>Services</a:t>
            </a:r>
          </a:p>
        </p:txBody>
      </p:sp>
    </p:spTree>
    <p:extLst>
      <p:ext uri="{BB962C8B-B14F-4D97-AF65-F5344CB8AC3E}">
        <p14:creationId xmlns:p14="http://schemas.microsoft.com/office/powerpoint/2010/main" val="332484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6" name="Text Placeholder 5"/>
          <p:cNvSpPr>
            <a:spLocks noGrp="1"/>
          </p:cNvSpPr>
          <p:nvPr>
            <p:ph type="body" sz="quarter" idx="13"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16" name="Text Placeholder 15"/>
          <p:cNvSpPr>
            <a:spLocks noGrp="1"/>
          </p:cNvSpPr>
          <p:nvPr>
            <p:ph type="body" sz="quarter" idx="14"/>
          </p:nvPr>
        </p:nvSpPr>
        <p:spPr>
          <a:xfrm>
            <a:off x="150854" y="1600201"/>
            <a:ext cx="1189029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r>
              <a:rPr lang="en-US">
                <a:solidFill>
                  <a:srgbClr val="505050"/>
                </a:solidFill>
              </a:rPr>
              <a:t>MICROSOFT INTERNAL USE ONLY</a:t>
            </a:r>
            <a:endParaRPr lang="en-US" dirty="0">
              <a:solidFill>
                <a:srgbClr val="505050"/>
              </a:solidFill>
            </a:endParaRPr>
          </a:p>
        </p:txBody>
      </p:sp>
    </p:spTree>
    <p:extLst>
      <p:ext uri="{BB962C8B-B14F-4D97-AF65-F5344CB8AC3E}">
        <p14:creationId xmlns:p14="http://schemas.microsoft.com/office/powerpoint/2010/main" val="23573448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6" name="Text Placeholder 5"/>
          <p:cNvSpPr>
            <a:spLocks noGrp="1"/>
          </p:cNvSpPr>
          <p:nvPr>
            <p:ph type="body" sz="quarter" idx="13"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24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p:txBody>
          <a:bodyPr/>
          <a:lstStyle/>
          <a:p>
            <a:pPr defTabSz="1087244"/>
            <a:fld id="{FAADACFB-7C71-4E89-89D2-7BBA40B7BFA9}" type="slidenum">
              <a:rPr lang="en-US" smtClean="0">
                <a:solidFill>
                  <a:srgbClr val="505050"/>
                </a:solidFill>
              </a:rPr>
              <a:pPr defTabSz="1087244"/>
              <a:t>‹#›</a:t>
            </a:fld>
            <a:endParaRPr lang="en-US" dirty="0">
              <a:solidFill>
                <a:srgbClr val="505050"/>
              </a:solidFill>
            </a:endParaRPr>
          </a:p>
        </p:txBody>
      </p:sp>
    </p:spTree>
    <p:extLst>
      <p:ext uri="{BB962C8B-B14F-4D97-AF65-F5344CB8AC3E}">
        <p14:creationId xmlns:p14="http://schemas.microsoft.com/office/powerpoint/2010/main" val="39628210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4" name="Text Placeholder 3"/>
          <p:cNvSpPr>
            <a:spLocks noGrp="1"/>
          </p:cNvSpPr>
          <p:nvPr>
            <p:ph type="body" sz="quarter" idx="15" hasCustomPrompt="1"/>
          </p:nvPr>
        </p:nvSpPr>
        <p:spPr>
          <a:xfrm>
            <a:off x="150854" y="1600200"/>
            <a:ext cx="11890297"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452" indent="0">
              <a:buNone/>
              <a:defRPr>
                <a:solidFill>
                  <a:schemeClr val="tx1"/>
                </a:solidFill>
                <a:latin typeface="Segoe UI" panose="020B0502040204020203" pitchFamily="34" charset="0"/>
                <a:cs typeface="Segoe UI" panose="020B0502040204020203" pitchFamily="34" charset="0"/>
              </a:defRPr>
            </a:lvl2pPr>
            <a:lvl3pPr marL="588010" indent="0">
              <a:buNone/>
              <a:defRPr>
                <a:solidFill>
                  <a:schemeClr val="tx1"/>
                </a:solidFill>
                <a:latin typeface="Segoe UI" panose="020B0502040204020203" pitchFamily="34" charset="0"/>
                <a:cs typeface="Segoe UI" panose="020B0502040204020203" pitchFamily="34" charset="0"/>
              </a:defRPr>
            </a:lvl3pPr>
            <a:lvl4pPr marL="869461" indent="0">
              <a:buNone/>
              <a:defRPr>
                <a:solidFill>
                  <a:schemeClr val="tx1"/>
                </a:solidFill>
                <a:latin typeface="Segoe UI" panose="020B0502040204020203" pitchFamily="34" charset="0"/>
                <a:cs typeface="Segoe UI" panose="020B0502040204020203" pitchFamily="34" charset="0"/>
              </a:defRPr>
            </a:lvl4pPr>
            <a:lvl5pPr marL="1104664"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r>
              <a:rPr lang="en-US">
                <a:solidFill>
                  <a:srgbClr val="505050"/>
                </a:solidFill>
              </a:rPr>
              <a:t>MICROSOFT INTERNAL USE ONLY</a:t>
            </a:r>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5590263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userDrawn="1"/>
        </p:nvSpPr>
        <p:spPr>
          <a:xfrm>
            <a:off x="2" y="0"/>
            <a:ext cx="12192000" cy="6858000"/>
          </a:xfrm>
          <a:prstGeom prst="rect">
            <a:avLst/>
          </a:prstGeom>
          <a:gradFill flip="none" rotWithShape="1">
            <a:gsLst>
              <a:gs pos="0">
                <a:schemeClr val="tx2"/>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a:solidFill>
                <a:prstClr val="white"/>
              </a:solidFill>
            </a:endParaRPr>
          </a:p>
        </p:txBody>
      </p:sp>
      <p:sp>
        <p:nvSpPr>
          <p:cNvPr id="2" name="Footer Placeholder 1"/>
          <p:cNvSpPr>
            <a:spLocks noGrp="1"/>
          </p:cNvSpPr>
          <p:nvPr>
            <p:ph type="ftr" sz="quarter" idx="15"/>
          </p:nvPr>
        </p:nvSpPr>
        <p:spPr/>
        <p:txBody>
          <a:bodyPr/>
          <a:lstStyle/>
          <a:p>
            <a:r>
              <a:rPr lang="en-US">
                <a:solidFill>
                  <a:srgbClr val="505050"/>
                </a:solidFill>
              </a:rPr>
              <a:t>MICROSOFT INTERNAL USE ONLY</a:t>
            </a:r>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12299683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5" y="1143005"/>
            <a:ext cx="10061019" cy="2734277"/>
          </a:xfrm>
          <a:noFill/>
        </p:spPr>
        <p:txBody>
          <a:bodyPr lIns="137160" tIns="137160" rIns="137160" bIns="137160" anchor="t" anchorCtr="0"/>
          <a:lstStyle>
            <a:lvl1pPr>
              <a:defRPr sz="709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3" y="3877281"/>
            <a:ext cx="10061021" cy="1837723"/>
          </a:xfrm>
          <a:noFill/>
        </p:spPr>
        <p:txBody>
          <a:bodyPr lIns="137160" tIns="137160" rIns="137160" bIns="137160">
            <a:noAutofit/>
          </a:bodyPr>
          <a:lstStyle>
            <a:lvl1pPr marL="0" indent="0">
              <a:spcBef>
                <a:spcPts val="0"/>
              </a:spcBef>
              <a:buNone/>
              <a:defRPr sz="2798"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758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5" y="1143004"/>
            <a:ext cx="10061019" cy="2734277"/>
          </a:xfrm>
          <a:noFill/>
        </p:spPr>
        <p:txBody>
          <a:bodyPr lIns="137160" tIns="137160" rIns="137160" bIns="137160" anchor="t" anchorCtr="0"/>
          <a:lstStyle>
            <a:lvl1pPr>
              <a:defRPr sz="7094"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798"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64383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320444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05739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09371860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6.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oleObject" Target="../embeddings/oleObject18.bin"/><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ags" Target="../tags/tag18.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vmlDrawing" Target="../drawings/vmlDrawing18.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vmlDrawing" Target="../drawings/vmlDrawing19.vml"/><Relationship Id="rId3" Type="http://schemas.openxmlformats.org/officeDocument/2006/relationships/slideLayout" Target="../slideLayouts/slideLayout39.xml"/><Relationship Id="rId21" Type="http://schemas.openxmlformats.org/officeDocument/2006/relationships/image" Target="../media/image6.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oleObject" Target="../embeddings/oleObject19.bin"/><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ags" Target="../tags/tag1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image" Target="../media/image10.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4.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image" Target="../media/image1.emf"/><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oleObject" Target="../embeddings/oleObject20.bin"/><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ags" Target="../tags/tag20.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vmlDrawing" Target="../drawings/vmlDrawing20.v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23.png"/><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image" Target="../media/image27.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theme" Target="../theme/theme7.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63" name="think-cell Slide" r:id="rId20" imgW="377" imgH="377" progId="TCLayout.ActiveDocument.1">
                  <p:embed/>
                </p:oleObj>
              </mc:Choice>
              <mc:Fallback>
                <p:oleObj name="think-cell Slide" r:id="rId20" imgW="377" imgH="377" progId="TCLayout.ActiveDocument.1">
                  <p:embed/>
                  <p:pic>
                    <p:nvPicPr>
                      <p:cNvPr id="3" name="Object 2" hidden="1"/>
                      <p:cNvPicPr/>
                      <p:nvPr/>
                    </p:nvPicPr>
                    <p:blipFill>
                      <a:blip r:embed="rId2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t">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pic>
        <p:nvPicPr>
          <p:cNvPr id="8" name="Picture 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6466848"/>
            <a:ext cx="1063645" cy="391153"/>
          </a:xfrm>
          <a:prstGeom prst="rect">
            <a:avLst/>
          </a:prstGeom>
        </p:spPr>
      </p:pic>
    </p:spTree>
    <p:extLst>
      <p:ext uri="{BB962C8B-B14F-4D97-AF65-F5344CB8AC3E}">
        <p14:creationId xmlns:p14="http://schemas.microsoft.com/office/powerpoint/2010/main" val="2145821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3"/>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8471" name="think-cell Slide" r:id="rId24" imgW="383" imgH="384" progId="TCLayout.ActiveDocument.1">
                  <p:embed/>
                </p:oleObj>
              </mc:Choice>
              <mc:Fallback>
                <p:oleObj name="think-cell Slide" r:id="rId24" imgW="383" imgH="384" progId="TCLayout.ActiveDocument.1">
                  <p:embed/>
                  <p:pic>
                    <p:nvPicPr>
                      <p:cNvPr id="3" name="Object 2" hidden="1"/>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729097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853" r:id="rId20"/>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0" y="1591"/>
          <a:ext cx="1587" cy="1587"/>
        </p:xfrm>
        <a:graphic>
          <a:graphicData uri="http://schemas.openxmlformats.org/presentationml/2006/ole">
            <mc:AlternateContent xmlns:mc="http://schemas.openxmlformats.org/markup-compatibility/2006">
              <mc:Choice xmlns:v="urn:schemas-microsoft-com:vml" Requires="v">
                <p:oleObj spid="_x0000_s19495" name="think-cell Slide" r:id="rId20" imgW="383" imgH="384" progId="TCLayout.ActiveDocument.1">
                  <p:embed/>
                </p:oleObj>
              </mc:Choice>
              <mc:Fallback>
                <p:oleObj name="think-cell Slide" r:id="rId20" imgW="383" imgH="384" progId="TCLayout.ActiveDocument.1">
                  <p:embed/>
                  <p:pic>
                    <p:nvPicPr>
                      <p:cNvPr id="3" name="Object 2" hidden="1"/>
                      <p:cNvPicPr/>
                      <p:nvPr/>
                    </p:nvPicPr>
                    <p:blipFill>
                      <a:blip r:embed="rId21"/>
                      <a:stretch>
                        <a:fillRect/>
                      </a:stretch>
                    </p:blipFill>
                    <p:spPr>
                      <a:xfrm>
                        <a:off x="1590" y="1591"/>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1" y="6477876"/>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779"/>
            <a:endParaRPr lang="en-US" dirty="0">
              <a:solidFill>
                <a:srgbClr val="505050"/>
              </a:solidFill>
            </a:endParaRPr>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272065063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ransition>
    <p:fade/>
  </p:transition>
  <p:hf hdr="0" ftr="0" dt="0"/>
  <p:txStyles>
    <p:titleStyle>
      <a:lvl1pPr marL="0" algn="l" defTabSz="1087779"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779" rtl="0" eaLnBrk="1" latinLnBrk="0" hangingPunct="1">
        <a:spcBef>
          <a:spcPts val="1799"/>
        </a:spcBef>
        <a:buClr>
          <a:srgbClr val="0072C6"/>
        </a:buClr>
        <a:buSzPct val="100000"/>
        <a:buFont typeface="Wingdings" pitchFamily="2" charset="2"/>
        <a:buNone/>
        <a:defRPr sz="2399" kern="1200">
          <a:solidFill>
            <a:schemeClr val="tx2"/>
          </a:solidFill>
          <a:latin typeface="Segoe UI" pitchFamily="34" charset="0"/>
          <a:ea typeface="Segoe UI" pitchFamily="34" charset="0"/>
          <a:cs typeface="Segoe UI" pitchFamily="34" charset="0"/>
        </a:defRPr>
      </a:lvl1pPr>
      <a:lvl2pPr marL="475927" indent="-194338" algn="l" defTabSz="1087779"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83" indent="-173184" algn="l" defTabSz="108777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040" indent="-177151"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003" indent="-179795"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39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528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917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306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779" rtl="0" eaLnBrk="1" latinLnBrk="0" hangingPunct="1">
        <a:defRPr sz="2199" kern="1200">
          <a:solidFill>
            <a:schemeClr val="tx1"/>
          </a:solidFill>
          <a:latin typeface="+mn-lt"/>
          <a:ea typeface="+mn-ea"/>
          <a:cs typeface="+mn-cs"/>
        </a:defRPr>
      </a:lvl1pPr>
      <a:lvl2pPr marL="543890" algn="l" defTabSz="1087779" rtl="0" eaLnBrk="1" latinLnBrk="0" hangingPunct="1">
        <a:defRPr sz="2199" kern="1200">
          <a:solidFill>
            <a:schemeClr val="tx1"/>
          </a:solidFill>
          <a:latin typeface="+mn-lt"/>
          <a:ea typeface="+mn-ea"/>
          <a:cs typeface="+mn-cs"/>
        </a:defRPr>
      </a:lvl2pPr>
      <a:lvl3pPr marL="1087779" algn="l" defTabSz="1087779" rtl="0" eaLnBrk="1" latinLnBrk="0" hangingPunct="1">
        <a:defRPr sz="2199" kern="1200">
          <a:solidFill>
            <a:schemeClr val="tx1"/>
          </a:solidFill>
          <a:latin typeface="+mn-lt"/>
          <a:ea typeface="+mn-ea"/>
          <a:cs typeface="+mn-cs"/>
        </a:defRPr>
      </a:lvl3pPr>
      <a:lvl4pPr marL="1631669" algn="l" defTabSz="1087779" rtl="0" eaLnBrk="1" latinLnBrk="0" hangingPunct="1">
        <a:defRPr sz="2199" kern="1200">
          <a:solidFill>
            <a:schemeClr val="tx1"/>
          </a:solidFill>
          <a:latin typeface="+mn-lt"/>
          <a:ea typeface="+mn-ea"/>
          <a:cs typeface="+mn-cs"/>
        </a:defRPr>
      </a:lvl4pPr>
      <a:lvl5pPr marL="2175558" algn="l" defTabSz="1087779" rtl="0" eaLnBrk="1" latinLnBrk="0" hangingPunct="1">
        <a:defRPr sz="2199" kern="1200">
          <a:solidFill>
            <a:schemeClr val="tx1"/>
          </a:solidFill>
          <a:latin typeface="+mn-lt"/>
          <a:ea typeface="+mn-ea"/>
          <a:cs typeface="+mn-cs"/>
        </a:defRPr>
      </a:lvl5pPr>
      <a:lvl6pPr marL="2719448" algn="l" defTabSz="1087779" rtl="0" eaLnBrk="1" latinLnBrk="0" hangingPunct="1">
        <a:defRPr sz="2199" kern="1200">
          <a:solidFill>
            <a:schemeClr val="tx1"/>
          </a:solidFill>
          <a:latin typeface="+mn-lt"/>
          <a:ea typeface="+mn-ea"/>
          <a:cs typeface="+mn-cs"/>
        </a:defRPr>
      </a:lvl6pPr>
      <a:lvl7pPr marL="3263337" algn="l" defTabSz="1087779" rtl="0" eaLnBrk="1" latinLnBrk="0" hangingPunct="1">
        <a:defRPr sz="2199" kern="1200">
          <a:solidFill>
            <a:schemeClr val="tx1"/>
          </a:solidFill>
          <a:latin typeface="+mn-lt"/>
          <a:ea typeface="+mn-ea"/>
          <a:cs typeface="+mn-cs"/>
        </a:defRPr>
      </a:lvl7pPr>
      <a:lvl8pPr marL="3807226" algn="l" defTabSz="1087779" rtl="0" eaLnBrk="1" latinLnBrk="0" hangingPunct="1">
        <a:defRPr sz="2199" kern="1200">
          <a:solidFill>
            <a:schemeClr val="tx1"/>
          </a:solidFill>
          <a:latin typeface="+mn-lt"/>
          <a:ea typeface="+mn-ea"/>
          <a:cs typeface="+mn-cs"/>
        </a:defRPr>
      </a:lvl8pPr>
      <a:lvl9pPr marL="4351116" algn="l" defTabSz="1087779"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pic>
        <p:nvPicPr>
          <p:cNvPr id="6" name="Picture 5"/>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975394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Lst>
  <p:transition>
    <p:fade/>
  </p:transition>
  <p:hf hdr="0" ftr="0"/>
  <p:txStyles>
    <p:titleStyle>
      <a:lvl1pPr algn="l" defTabSz="914437"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0519"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92" y="1593"/>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5132343" y="6590992"/>
            <a:ext cx="1927312" cy="153888"/>
          </a:xfrm>
          <a:prstGeom prst="rect">
            <a:avLst/>
          </a:prstGeom>
        </p:spPr>
        <p:txBody>
          <a:bodyPr vert="horz" wrap="none" lIns="0" tIns="0" rIns="0" bIns="0" rtlCol="0" anchor="ctr">
            <a:spAutoFit/>
          </a:bodyPr>
          <a:lstStyle>
            <a:lvl1pPr algn="ctr">
              <a:defRPr sz="1000">
                <a:solidFill>
                  <a:schemeClr val="tx1"/>
                </a:solidFill>
                <a:latin typeface="Segoe UI" pitchFamily="34" charset="0"/>
                <a:ea typeface="Segoe UI" pitchFamily="34" charset="0"/>
                <a:cs typeface="Segoe UI" pitchFamily="34" charset="0"/>
              </a:defRPr>
            </a:lvl1pPr>
          </a:lstStyle>
          <a:p>
            <a:pPr defTabSz="1087244"/>
            <a:r>
              <a:rPr lang="en-US">
                <a:solidFill>
                  <a:srgbClr val="505050"/>
                </a:solidFill>
              </a:rPr>
              <a:t>MICROSOFT INTERNAL USE ONLY</a:t>
            </a:r>
            <a:endParaRPr lang="en-US" dirty="0">
              <a:solidFill>
                <a:srgbClr val="505050"/>
              </a:solidFill>
            </a:endParaRPr>
          </a:p>
        </p:txBody>
      </p:sp>
      <p:sp>
        <p:nvSpPr>
          <p:cNvPr id="15" name="Text Placeholder 14"/>
          <p:cNvSpPr>
            <a:spLocks noGrp="1"/>
          </p:cNvSpPr>
          <p:nvPr>
            <p:ph type="body" idx="1"/>
          </p:nvPr>
        </p:nvSpPr>
        <p:spPr>
          <a:xfrm>
            <a:off x="150854" y="1600205"/>
            <a:ext cx="11890297"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733176" y="6590994"/>
            <a:ext cx="155533" cy="153888"/>
          </a:xfrm>
          <a:prstGeom prst="rect">
            <a:avLst/>
          </a:prstGeom>
        </p:spPr>
        <p:txBody>
          <a:bodyPr vert="horz" wrap="none" lIns="0" tIns="0" rIns="0" bIns="0" rtlCol="0" anchor="ctr">
            <a:spAutoFit/>
          </a:bodyPr>
          <a:lstStyle>
            <a:lvl1pPr algn="r">
              <a:defRPr sz="1000">
                <a:solidFill>
                  <a:schemeClr val="tx1"/>
                </a:solidFill>
                <a:latin typeface="Segoe UI" pitchFamily="34" charset="0"/>
                <a:ea typeface="Segoe UI" pitchFamily="34" charset="0"/>
                <a:cs typeface="Segoe UI" pitchFamily="34" charset="0"/>
              </a:defRPr>
            </a:lvl1pPr>
          </a:lstStyle>
          <a:p>
            <a:pPr defTabSz="1087244"/>
            <a:fld id="{FAADACFB-7C71-4E89-89D2-7BBA40B7BFA9}" type="slidenum">
              <a:rPr lang="en-US" smtClean="0">
                <a:solidFill>
                  <a:srgbClr val="505050"/>
                </a:solidFill>
              </a:rPr>
              <a:pPr defTabSz="1087244"/>
              <a:t>‹#›</a:t>
            </a:fld>
            <a:endParaRPr lang="en-US" dirty="0">
              <a:solidFill>
                <a:srgbClr val="505050"/>
              </a:solidFill>
            </a:endParaRPr>
          </a:p>
        </p:txBody>
      </p:sp>
    </p:spTree>
    <p:extLst>
      <p:ext uri="{BB962C8B-B14F-4D97-AF65-F5344CB8AC3E}">
        <p14:creationId xmlns:p14="http://schemas.microsoft.com/office/powerpoint/2010/main" val="328354131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Lst>
  <p:transition>
    <p:fade/>
  </p:transition>
  <p:hf hdr="0" ftr="0" dt="0"/>
  <p:txStyles>
    <p:titleStyle>
      <a:lvl1pPr marL="0" algn="l" defTabSz="1087244" rtl="0" eaLnBrk="1" latinLnBrk="0" hangingPunct="1">
        <a:lnSpc>
          <a:spcPct val="90000"/>
        </a:lnSpc>
        <a:spcBef>
          <a:spcPct val="0"/>
        </a:spcBef>
        <a:buNone/>
        <a:defRPr lang="en-US" sz="3998"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244" rtl="0" eaLnBrk="1" latinLnBrk="0" hangingPunct="1">
        <a:spcBef>
          <a:spcPts val="1798"/>
        </a:spcBef>
        <a:buClr>
          <a:srgbClr val="0072C6"/>
        </a:buClr>
        <a:buSzPct val="100000"/>
        <a:buFont typeface="Wingdings" pitchFamily="2" charset="2"/>
        <a:buNone/>
        <a:defRPr sz="2398" kern="1200">
          <a:solidFill>
            <a:schemeClr val="tx2"/>
          </a:solidFill>
          <a:latin typeface="Segoe UI" pitchFamily="34" charset="0"/>
          <a:ea typeface="Segoe UI" pitchFamily="34" charset="0"/>
          <a:cs typeface="Segoe UI" pitchFamily="34" charset="0"/>
        </a:defRPr>
      </a:lvl1pPr>
      <a:lvl2pPr marL="475693" indent="-194242" algn="l" defTabSz="1087244" rtl="0" eaLnBrk="1" latinLnBrk="0" hangingPunct="1">
        <a:spcBef>
          <a:spcPct val="20000"/>
        </a:spcBef>
        <a:buFont typeface="Arial" pitchFamily="34" charset="0"/>
        <a:buChar char="•"/>
        <a:defRPr sz="1798" kern="1200">
          <a:solidFill>
            <a:schemeClr val="tx1"/>
          </a:solidFill>
          <a:latin typeface="Segoe UI" pitchFamily="34" charset="0"/>
          <a:ea typeface="Segoe UI" pitchFamily="34" charset="0"/>
          <a:cs typeface="Segoe UI" pitchFamily="34" charset="0"/>
        </a:defRPr>
      </a:lvl2pPr>
      <a:lvl3pPr marL="761110" indent="-173098" algn="l" defTabSz="1087244"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525" indent="-177064" algn="l" defTabSz="1087244"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371" indent="-179706" algn="l" defTabSz="1087244"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89921"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6pPr>
      <a:lvl7pPr marL="3533542"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7pPr>
      <a:lvl8pPr marL="4077165"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8pPr>
      <a:lvl9pPr marL="4620786"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9pPr>
    </p:bodyStyle>
    <p:otherStyle>
      <a:defPPr>
        <a:defRPr lang="en-US"/>
      </a:defPPr>
      <a:lvl1pPr marL="0" algn="l" defTabSz="1087244" rtl="0" eaLnBrk="1" latinLnBrk="0" hangingPunct="1">
        <a:defRPr sz="2198" kern="1200">
          <a:solidFill>
            <a:schemeClr val="tx1"/>
          </a:solidFill>
          <a:latin typeface="+mn-lt"/>
          <a:ea typeface="+mn-ea"/>
          <a:cs typeface="+mn-cs"/>
        </a:defRPr>
      </a:lvl1pPr>
      <a:lvl2pPr marL="543623" algn="l" defTabSz="1087244" rtl="0" eaLnBrk="1" latinLnBrk="0" hangingPunct="1">
        <a:defRPr sz="2198" kern="1200">
          <a:solidFill>
            <a:schemeClr val="tx1"/>
          </a:solidFill>
          <a:latin typeface="+mn-lt"/>
          <a:ea typeface="+mn-ea"/>
          <a:cs typeface="+mn-cs"/>
        </a:defRPr>
      </a:lvl2pPr>
      <a:lvl3pPr marL="1087244" algn="l" defTabSz="1087244" rtl="0" eaLnBrk="1" latinLnBrk="0" hangingPunct="1">
        <a:defRPr sz="2198" kern="1200">
          <a:solidFill>
            <a:schemeClr val="tx1"/>
          </a:solidFill>
          <a:latin typeface="+mn-lt"/>
          <a:ea typeface="+mn-ea"/>
          <a:cs typeface="+mn-cs"/>
        </a:defRPr>
      </a:lvl3pPr>
      <a:lvl4pPr marL="1630867" algn="l" defTabSz="1087244" rtl="0" eaLnBrk="1" latinLnBrk="0" hangingPunct="1">
        <a:defRPr sz="2198" kern="1200">
          <a:solidFill>
            <a:schemeClr val="tx1"/>
          </a:solidFill>
          <a:latin typeface="+mn-lt"/>
          <a:ea typeface="+mn-ea"/>
          <a:cs typeface="+mn-cs"/>
        </a:defRPr>
      </a:lvl4pPr>
      <a:lvl5pPr marL="2174487" algn="l" defTabSz="1087244" rtl="0" eaLnBrk="1" latinLnBrk="0" hangingPunct="1">
        <a:defRPr sz="2198" kern="1200">
          <a:solidFill>
            <a:schemeClr val="tx1"/>
          </a:solidFill>
          <a:latin typeface="+mn-lt"/>
          <a:ea typeface="+mn-ea"/>
          <a:cs typeface="+mn-cs"/>
        </a:defRPr>
      </a:lvl5pPr>
      <a:lvl6pPr marL="2718109" algn="l" defTabSz="1087244" rtl="0" eaLnBrk="1" latinLnBrk="0" hangingPunct="1">
        <a:defRPr sz="2198" kern="1200">
          <a:solidFill>
            <a:schemeClr val="tx1"/>
          </a:solidFill>
          <a:latin typeface="+mn-lt"/>
          <a:ea typeface="+mn-ea"/>
          <a:cs typeface="+mn-cs"/>
        </a:defRPr>
      </a:lvl6pPr>
      <a:lvl7pPr marL="3261731" algn="l" defTabSz="1087244" rtl="0" eaLnBrk="1" latinLnBrk="0" hangingPunct="1">
        <a:defRPr sz="2198" kern="1200">
          <a:solidFill>
            <a:schemeClr val="tx1"/>
          </a:solidFill>
          <a:latin typeface="+mn-lt"/>
          <a:ea typeface="+mn-ea"/>
          <a:cs typeface="+mn-cs"/>
        </a:defRPr>
      </a:lvl7pPr>
      <a:lvl8pPr marL="3805354" algn="l" defTabSz="1087244" rtl="0" eaLnBrk="1" latinLnBrk="0" hangingPunct="1">
        <a:defRPr sz="2198" kern="1200">
          <a:solidFill>
            <a:schemeClr val="tx1"/>
          </a:solidFill>
          <a:latin typeface="+mn-lt"/>
          <a:ea typeface="+mn-ea"/>
          <a:cs typeface="+mn-cs"/>
        </a:defRPr>
      </a:lvl8pPr>
      <a:lvl9pPr marL="4348976" algn="l" defTabSz="1087244" rtl="0" eaLnBrk="1" latinLnBrk="0" hangingPunct="1">
        <a:defRPr sz="21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orient="horz" pos="816">
          <p15:clr>
            <a:srgbClr val="F26B43"/>
          </p15:clr>
        </p15:guide>
        <p15:guide id="28"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469900"/>
            <a:ext cx="11296650" cy="6093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447675" y="1485900"/>
            <a:ext cx="11296650" cy="14185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ogo-05.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623550" y="6329406"/>
            <a:ext cx="1116206" cy="238082"/>
          </a:xfrm>
          <a:prstGeom prst="rect">
            <a:avLst/>
          </a:prstGeom>
        </p:spPr>
      </p:pic>
    </p:spTree>
    <p:extLst>
      <p:ext uri="{BB962C8B-B14F-4D97-AF65-F5344CB8AC3E}">
        <p14:creationId xmlns:p14="http://schemas.microsoft.com/office/powerpoint/2010/main" val="200539514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Lst>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xStyles>
    <p:titleStyle>
      <a:lvl1pPr algn="l" defTabSz="930990" rtl="0" eaLnBrk="1" latinLnBrk="0" hangingPunct="1">
        <a:lnSpc>
          <a:spcPct val="90000"/>
        </a:lnSpc>
        <a:spcBef>
          <a:spcPct val="0"/>
        </a:spcBef>
        <a:buNone/>
        <a:defRPr lang="en-US" sz="4400" b="0" kern="1200" cap="none" spc="-102" baseline="0" dirty="0" smtClean="0">
          <a:ln w="3175">
            <a:noFill/>
          </a:ln>
          <a:solidFill>
            <a:schemeClr val="accent1"/>
          </a:solidFill>
          <a:effectLst/>
          <a:latin typeface="+mj-lt"/>
          <a:ea typeface="+mn-ea"/>
          <a:cs typeface="Segoe UI" pitchFamily="34" charset="0"/>
        </a:defRPr>
      </a:lvl1pPr>
    </p:titleStyle>
    <p:bodyStyle>
      <a:lvl1pPr marL="342256" marR="0" indent="-34225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b="0" i="0" kern="1200" spc="0" baseline="0">
          <a:solidFill>
            <a:schemeClr val="bg2">
              <a:lumMod val="25000"/>
            </a:schemeClr>
          </a:solidFill>
          <a:latin typeface="+mn-lt"/>
          <a:ea typeface="+mn-ea"/>
          <a:cs typeface="+mn-cs"/>
        </a:defRPr>
      </a:lvl1pPr>
      <a:lvl2pPr marL="583105" marR="0" indent="-24084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b="0" i="0" kern="1200" spc="0" baseline="0">
          <a:solidFill>
            <a:schemeClr val="bg2">
              <a:lumMod val="25000"/>
            </a:schemeClr>
          </a:solidFill>
          <a:latin typeface="+mn-lt"/>
          <a:ea typeface="+mn-ea"/>
          <a:cs typeface="+mn-cs"/>
        </a:defRPr>
      </a:lvl2pPr>
      <a:lvl3pPr marL="79859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b="0" i="0" kern="1200" spc="0" baseline="0">
          <a:solidFill>
            <a:schemeClr val="bg2">
              <a:lumMod val="25000"/>
            </a:schemeClr>
          </a:solidFill>
          <a:latin typeface="+mn-lt"/>
          <a:ea typeface="+mn-ea"/>
          <a:cs typeface="+mn-cs"/>
        </a:defRPr>
      </a:lvl3pPr>
      <a:lvl4pPr marL="1026768"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500" b="0" i="0" kern="1200" spc="0" baseline="0">
          <a:solidFill>
            <a:schemeClr val="bg2">
              <a:lumMod val="25000"/>
            </a:schemeClr>
          </a:solidFill>
          <a:latin typeface="+mn-lt"/>
          <a:ea typeface="+mn-ea"/>
          <a:cs typeface="+mn-cs"/>
        </a:defRPr>
      </a:lvl4pPr>
      <a:lvl5pPr marL="125493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100" b="0" i="0" kern="1200" spc="0" baseline="0">
          <a:solidFill>
            <a:schemeClr val="bg2">
              <a:lumMod val="25000"/>
            </a:schemeClr>
          </a:solidFill>
          <a:latin typeface="+mn-lt"/>
          <a:ea typeface="+mn-ea"/>
          <a:cs typeface="+mn-cs"/>
        </a:defRPr>
      </a:lvl5pPr>
      <a:lvl6pPr marL="256022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5719"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1214"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5671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0990" rtl="0" eaLnBrk="1" latinLnBrk="0" hangingPunct="1">
        <a:defRPr sz="1800" kern="1200">
          <a:solidFill>
            <a:schemeClr val="tx1"/>
          </a:solidFill>
          <a:latin typeface="+mn-lt"/>
          <a:ea typeface="+mn-ea"/>
          <a:cs typeface="+mn-cs"/>
        </a:defRPr>
      </a:lvl1pPr>
      <a:lvl2pPr marL="465495" algn="l" defTabSz="930990" rtl="0" eaLnBrk="1" latinLnBrk="0" hangingPunct="1">
        <a:defRPr sz="1800" kern="1200">
          <a:solidFill>
            <a:schemeClr val="tx1"/>
          </a:solidFill>
          <a:latin typeface="+mn-lt"/>
          <a:ea typeface="+mn-ea"/>
          <a:cs typeface="+mn-cs"/>
        </a:defRPr>
      </a:lvl2pPr>
      <a:lvl3pPr marL="930990" algn="l" defTabSz="930990" rtl="0" eaLnBrk="1" latinLnBrk="0" hangingPunct="1">
        <a:defRPr sz="1800" kern="1200">
          <a:solidFill>
            <a:schemeClr val="tx1"/>
          </a:solidFill>
          <a:latin typeface="+mn-lt"/>
          <a:ea typeface="+mn-ea"/>
          <a:cs typeface="+mn-cs"/>
        </a:defRPr>
      </a:lvl3pPr>
      <a:lvl4pPr marL="1396485" algn="l" defTabSz="930990" rtl="0" eaLnBrk="1" latinLnBrk="0" hangingPunct="1">
        <a:defRPr sz="1800" kern="1200">
          <a:solidFill>
            <a:schemeClr val="tx1"/>
          </a:solidFill>
          <a:latin typeface="+mn-lt"/>
          <a:ea typeface="+mn-ea"/>
          <a:cs typeface="+mn-cs"/>
        </a:defRPr>
      </a:lvl4pPr>
      <a:lvl5pPr marL="1861979" algn="l" defTabSz="930990" rtl="0" eaLnBrk="1" latinLnBrk="0" hangingPunct="1">
        <a:defRPr sz="1800" kern="1200">
          <a:solidFill>
            <a:schemeClr val="tx1"/>
          </a:solidFill>
          <a:latin typeface="+mn-lt"/>
          <a:ea typeface="+mn-ea"/>
          <a:cs typeface="+mn-cs"/>
        </a:defRPr>
      </a:lvl5pPr>
      <a:lvl6pPr marL="2327475" algn="l" defTabSz="930990" rtl="0" eaLnBrk="1" latinLnBrk="0" hangingPunct="1">
        <a:defRPr sz="1800" kern="1200">
          <a:solidFill>
            <a:schemeClr val="tx1"/>
          </a:solidFill>
          <a:latin typeface="+mn-lt"/>
          <a:ea typeface="+mn-ea"/>
          <a:cs typeface="+mn-cs"/>
        </a:defRPr>
      </a:lvl6pPr>
      <a:lvl7pPr marL="2792969" algn="l" defTabSz="930990" rtl="0" eaLnBrk="1" latinLnBrk="0" hangingPunct="1">
        <a:defRPr sz="1800" kern="1200">
          <a:solidFill>
            <a:schemeClr val="tx1"/>
          </a:solidFill>
          <a:latin typeface="+mn-lt"/>
          <a:ea typeface="+mn-ea"/>
          <a:cs typeface="+mn-cs"/>
        </a:defRPr>
      </a:lvl7pPr>
      <a:lvl8pPr marL="3258475" algn="l" defTabSz="930990" rtl="0" eaLnBrk="1" latinLnBrk="0" hangingPunct="1">
        <a:defRPr sz="1800" kern="1200">
          <a:solidFill>
            <a:schemeClr val="tx1"/>
          </a:solidFill>
          <a:latin typeface="+mn-lt"/>
          <a:ea typeface="+mn-ea"/>
          <a:cs typeface="+mn-cs"/>
        </a:defRPr>
      </a:lvl8pPr>
      <a:lvl9pPr marL="3723962" algn="l" defTabSz="93099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4">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2505408" y="0"/>
            <a:ext cx="872247" cy="6858000"/>
          </a:xfrm>
          <a:prstGeom prst="rect">
            <a:avLst/>
          </a:prstGeom>
        </p:spPr>
      </p:pic>
    </p:spTree>
    <p:extLst>
      <p:ext uri="{BB962C8B-B14F-4D97-AF65-F5344CB8AC3E}">
        <p14:creationId xmlns:p14="http://schemas.microsoft.com/office/powerpoint/2010/main" val="205553861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Lst>
  <p:transition>
    <p:fade/>
  </p:transition>
  <p:txStyles>
    <p:titleStyle>
      <a:lvl1pPr algn="l" defTabSz="914437"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4.jpg"/><Relationship Id="rId3" Type="http://schemas.openxmlformats.org/officeDocument/2006/relationships/image" Target="../media/image34.jpg"/><Relationship Id="rId7" Type="http://schemas.openxmlformats.org/officeDocument/2006/relationships/image" Target="../media/image38.jp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7.jp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ZA" sz="6600" dirty="0"/>
              <a:t>Enterprise Architecture</a:t>
            </a:r>
          </a:p>
        </p:txBody>
      </p:sp>
      <p:sp>
        <p:nvSpPr>
          <p:cNvPr id="5" name="Title 3">
            <a:extLst>
              <a:ext uri="{FF2B5EF4-FFF2-40B4-BE49-F238E27FC236}">
                <a16:creationId xmlns:a16="http://schemas.microsoft.com/office/drawing/2014/main" id="{76CF5049-DEA7-43B6-AEFA-A38DE9E77017}"/>
              </a:ext>
            </a:extLst>
          </p:cNvPr>
          <p:cNvSpPr txBox="1">
            <a:spLocks/>
          </p:cNvSpPr>
          <p:nvPr/>
        </p:nvSpPr>
        <p:spPr>
          <a:xfrm>
            <a:off x="150853" y="3363484"/>
            <a:ext cx="7189984"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r>
              <a:rPr lang="en-ZA" sz="4400" dirty="0"/>
              <a:t>Grow, Transform</a:t>
            </a:r>
          </a:p>
        </p:txBody>
      </p:sp>
      <p:sp>
        <p:nvSpPr>
          <p:cNvPr id="6" name="Title 3">
            <a:extLst>
              <a:ext uri="{FF2B5EF4-FFF2-40B4-BE49-F238E27FC236}">
                <a16:creationId xmlns:a16="http://schemas.microsoft.com/office/drawing/2014/main" id="{7078515B-C26B-4BD5-9601-3428A3ED415A}"/>
              </a:ext>
            </a:extLst>
          </p:cNvPr>
          <p:cNvSpPr txBox="1">
            <a:spLocks/>
          </p:cNvSpPr>
          <p:nvPr/>
        </p:nvSpPr>
        <p:spPr>
          <a:xfrm>
            <a:off x="65901" y="5926524"/>
            <a:ext cx="7651907"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r>
              <a:rPr lang="en-ZA" sz="2400" dirty="0"/>
              <a:t>Deven Gengan</a:t>
            </a:r>
          </a:p>
          <a:p>
            <a:r>
              <a:rPr lang="en-ZA" sz="2400" dirty="0"/>
              <a:t>Enterprise Architect – Standard Bank Group</a:t>
            </a:r>
          </a:p>
        </p:txBody>
      </p:sp>
    </p:spTree>
    <p:extLst>
      <p:ext uri="{BB962C8B-B14F-4D97-AF65-F5344CB8AC3E}">
        <p14:creationId xmlns:p14="http://schemas.microsoft.com/office/powerpoint/2010/main" val="5179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worth your while !!!</a:t>
            </a:r>
          </a:p>
        </p:txBody>
      </p:sp>
      <p:sp>
        <p:nvSpPr>
          <p:cNvPr id="4" name="TextBox 3">
            <a:extLst>
              <a:ext uri="{FF2B5EF4-FFF2-40B4-BE49-F238E27FC236}">
                <a16:creationId xmlns:a16="http://schemas.microsoft.com/office/drawing/2014/main" id="{6CD1AFFA-EDEC-4F97-9209-081F03D6DBDC}"/>
              </a:ext>
            </a:extLst>
          </p:cNvPr>
          <p:cNvSpPr txBox="1"/>
          <p:nvPr/>
        </p:nvSpPr>
        <p:spPr>
          <a:xfrm>
            <a:off x="569843" y="1338470"/>
            <a:ext cx="8401879"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Mindset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Carol S Dweck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Fearless Heart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Thupten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Jinpa</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Hit Refresh</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Satya Nadella</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Resilient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Rick Hanson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b="1" dirty="0">
                <a:gradFill>
                  <a:gsLst>
                    <a:gs pos="2917">
                      <a:srgbClr val="505050"/>
                    </a:gs>
                    <a:gs pos="30000">
                      <a:srgbClr val="505050"/>
                    </a:gs>
                  </a:gsLst>
                  <a:lin ang="5400000" scaled="0"/>
                </a:gradFill>
                <a:latin typeface="Segoe UI"/>
              </a:rPr>
              <a:t>It Doesn’t Have to be Crazy at Work</a:t>
            </a:r>
            <a:r>
              <a:rPr lang="en-US" sz="2400" dirty="0">
                <a:gradFill>
                  <a:gsLst>
                    <a:gs pos="2917">
                      <a:srgbClr val="505050"/>
                    </a:gs>
                    <a:gs pos="30000">
                      <a:srgbClr val="505050"/>
                    </a:gs>
                  </a:gsLst>
                  <a:lin ang="5400000" scaled="0"/>
                </a:gradFill>
                <a:latin typeface="Segoe UI"/>
              </a:rPr>
              <a:t>, Jason Fried</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ZA"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76994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sz="3600" dirty="0">
                <a:solidFill>
                  <a:srgbClr val="0072C6"/>
                </a:solidFill>
              </a:rPr>
              <a:t>Portrait Of An Enterprise Architect</a:t>
            </a:r>
            <a:endParaRPr lang="en-US" sz="3600" dirty="0"/>
          </a:p>
        </p:txBody>
      </p:sp>
      <p:pic>
        <p:nvPicPr>
          <p:cNvPr id="8" name="Picture 7">
            <a:extLst>
              <a:ext uri="{FF2B5EF4-FFF2-40B4-BE49-F238E27FC236}">
                <a16:creationId xmlns:a16="http://schemas.microsoft.com/office/drawing/2014/main" id="{DAA3B5E8-4F0C-4384-B726-C1A080F70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68" y="772744"/>
            <a:ext cx="2013528" cy="2768601"/>
          </a:xfrm>
          <a:prstGeom prst="rect">
            <a:avLst/>
          </a:prstGeom>
        </p:spPr>
      </p:pic>
      <p:pic>
        <p:nvPicPr>
          <p:cNvPr id="12" name="Picture 11">
            <a:extLst>
              <a:ext uri="{FF2B5EF4-FFF2-40B4-BE49-F238E27FC236}">
                <a16:creationId xmlns:a16="http://schemas.microsoft.com/office/drawing/2014/main" id="{7AC77573-35A5-470C-AE0C-46E08D469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434" y="288471"/>
            <a:ext cx="5583115" cy="3862679"/>
          </a:xfrm>
          <a:prstGeom prst="rect">
            <a:avLst/>
          </a:prstGeom>
        </p:spPr>
      </p:pic>
      <p:sp>
        <p:nvSpPr>
          <p:cNvPr id="13" name="TextBox 12">
            <a:extLst>
              <a:ext uri="{FF2B5EF4-FFF2-40B4-BE49-F238E27FC236}">
                <a16:creationId xmlns:a16="http://schemas.microsoft.com/office/drawing/2014/main" id="{BF21D0F0-33DC-4795-A112-1A9B9B7E72FF}"/>
              </a:ext>
            </a:extLst>
          </p:cNvPr>
          <p:cNvSpPr txBox="1"/>
          <p:nvPr/>
        </p:nvSpPr>
        <p:spPr>
          <a:xfrm>
            <a:off x="746332" y="3469053"/>
            <a:ext cx="1219200" cy="21883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Before</a:t>
            </a:r>
            <a:endParaRPr kumimoji="0" lang="en-US" sz="1600"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14" name="TextBox 13">
            <a:extLst>
              <a:ext uri="{FF2B5EF4-FFF2-40B4-BE49-F238E27FC236}">
                <a16:creationId xmlns:a16="http://schemas.microsoft.com/office/drawing/2014/main" id="{4DB2574F-9E08-4F62-9B09-3B99F186D531}"/>
              </a:ext>
            </a:extLst>
          </p:cNvPr>
          <p:cNvSpPr txBox="1"/>
          <p:nvPr/>
        </p:nvSpPr>
        <p:spPr>
          <a:xfrm>
            <a:off x="3966309" y="3429000"/>
            <a:ext cx="1219200" cy="21883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After</a:t>
            </a:r>
            <a:endParaRPr kumimoji="0" lang="en-US" sz="1600"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pic>
        <p:nvPicPr>
          <p:cNvPr id="25" name="Picture 24">
            <a:extLst>
              <a:ext uri="{FF2B5EF4-FFF2-40B4-BE49-F238E27FC236}">
                <a16:creationId xmlns:a16="http://schemas.microsoft.com/office/drawing/2014/main" id="{1011EE00-862A-4758-9D42-2399C7150F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10" y="3992191"/>
            <a:ext cx="2013528" cy="716790"/>
          </a:xfrm>
          <a:prstGeom prst="rect">
            <a:avLst/>
          </a:prstGeom>
        </p:spPr>
      </p:pic>
      <p:pic>
        <p:nvPicPr>
          <p:cNvPr id="27" name="Picture 26">
            <a:extLst>
              <a:ext uri="{FF2B5EF4-FFF2-40B4-BE49-F238E27FC236}">
                <a16:creationId xmlns:a16="http://schemas.microsoft.com/office/drawing/2014/main" id="{78733564-C4A4-433A-8263-FF7122B96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438" y="3788991"/>
            <a:ext cx="842513" cy="789855"/>
          </a:xfrm>
          <a:prstGeom prst="rect">
            <a:avLst/>
          </a:prstGeom>
        </p:spPr>
      </p:pic>
      <p:pic>
        <p:nvPicPr>
          <p:cNvPr id="29" name="Picture 28">
            <a:extLst>
              <a:ext uri="{FF2B5EF4-FFF2-40B4-BE49-F238E27FC236}">
                <a16:creationId xmlns:a16="http://schemas.microsoft.com/office/drawing/2014/main" id="{7D50D22E-E462-4DA3-86CE-59585F6147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514" y="3945920"/>
            <a:ext cx="843902" cy="632926"/>
          </a:xfrm>
          <a:prstGeom prst="rect">
            <a:avLst/>
          </a:prstGeom>
        </p:spPr>
      </p:pic>
      <p:pic>
        <p:nvPicPr>
          <p:cNvPr id="31" name="Picture 30">
            <a:extLst>
              <a:ext uri="{FF2B5EF4-FFF2-40B4-BE49-F238E27FC236}">
                <a16:creationId xmlns:a16="http://schemas.microsoft.com/office/drawing/2014/main" id="{B4C816B7-96C7-48BE-87FB-01891F5BB9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7571" y="3945920"/>
            <a:ext cx="883975" cy="632926"/>
          </a:xfrm>
          <a:prstGeom prst="rect">
            <a:avLst/>
          </a:prstGeom>
        </p:spPr>
      </p:pic>
      <p:pic>
        <p:nvPicPr>
          <p:cNvPr id="33" name="Picture 32">
            <a:extLst>
              <a:ext uri="{FF2B5EF4-FFF2-40B4-BE49-F238E27FC236}">
                <a16:creationId xmlns:a16="http://schemas.microsoft.com/office/drawing/2014/main" id="{72DC7048-9B7A-4323-B0DF-0F16F73547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1546" y="3801825"/>
            <a:ext cx="1502060" cy="921116"/>
          </a:xfrm>
          <a:prstGeom prst="rect">
            <a:avLst/>
          </a:prstGeom>
        </p:spPr>
      </p:pic>
      <p:pic>
        <p:nvPicPr>
          <p:cNvPr id="35" name="Picture 34">
            <a:extLst>
              <a:ext uri="{FF2B5EF4-FFF2-40B4-BE49-F238E27FC236}">
                <a16:creationId xmlns:a16="http://schemas.microsoft.com/office/drawing/2014/main" id="{79E06077-0C47-4F4C-B5EC-7E73763869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5385" y="5562420"/>
            <a:ext cx="1941756" cy="721316"/>
          </a:xfrm>
          <a:prstGeom prst="rect">
            <a:avLst/>
          </a:prstGeom>
        </p:spPr>
      </p:pic>
      <p:pic>
        <p:nvPicPr>
          <p:cNvPr id="37" name="Picture 36">
            <a:extLst>
              <a:ext uri="{FF2B5EF4-FFF2-40B4-BE49-F238E27FC236}">
                <a16:creationId xmlns:a16="http://schemas.microsoft.com/office/drawing/2014/main" id="{BB0AB83C-1342-4FF2-837F-DA66326133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9136" y="5675646"/>
            <a:ext cx="2672410" cy="521955"/>
          </a:xfrm>
          <a:prstGeom prst="rect">
            <a:avLst/>
          </a:prstGeom>
        </p:spPr>
      </p:pic>
      <p:pic>
        <p:nvPicPr>
          <p:cNvPr id="41" name="Picture 40">
            <a:extLst>
              <a:ext uri="{FF2B5EF4-FFF2-40B4-BE49-F238E27FC236}">
                <a16:creationId xmlns:a16="http://schemas.microsoft.com/office/drawing/2014/main" id="{04D560F7-9C36-45A5-BEE4-6B435AEE3A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060" y="4586922"/>
            <a:ext cx="852731" cy="852731"/>
          </a:xfrm>
          <a:prstGeom prst="rect">
            <a:avLst/>
          </a:prstGeom>
        </p:spPr>
      </p:pic>
      <p:pic>
        <p:nvPicPr>
          <p:cNvPr id="3" name="Picture 2">
            <a:extLst>
              <a:ext uri="{FF2B5EF4-FFF2-40B4-BE49-F238E27FC236}">
                <a16:creationId xmlns:a16="http://schemas.microsoft.com/office/drawing/2014/main" id="{38B631A8-024A-4F6D-9CC0-1AC98EE295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169699" y="1118819"/>
            <a:ext cx="2768600" cy="2076450"/>
          </a:xfrm>
          <a:prstGeom prst="rect">
            <a:avLst/>
          </a:prstGeom>
        </p:spPr>
      </p:pic>
    </p:spTree>
    <p:extLst>
      <p:ext uri="{BB962C8B-B14F-4D97-AF65-F5344CB8AC3E}">
        <p14:creationId xmlns:p14="http://schemas.microsoft.com/office/powerpoint/2010/main" val="2856304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ZA" sz="6600" dirty="0"/>
              <a:t>The Growth Mindset</a:t>
            </a:r>
          </a:p>
        </p:txBody>
      </p:sp>
    </p:spTree>
    <p:extLst>
      <p:ext uri="{BB962C8B-B14F-4D97-AF65-F5344CB8AC3E}">
        <p14:creationId xmlns:p14="http://schemas.microsoft.com/office/powerpoint/2010/main" val="2027790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4" y="289516"/>
            <a:ext cx="4912297" cy="1435725"/>
          </a:xfrm>
        </p:spPr>
        <p:txBody>
          <a:bodyPr>
            <a:normAutofit fontScale="90000"/>
          </a:bodyPr>
          <a:lstStyle/>
          <a:p>
            <a:r>
              <a:rPr lang="en-US" dirty="0"/>
              <a:t>Video: understanding mindset</a:t>
            </a:r>
            <a:br>
              <a:rPr lang="en-US" dirty="0"/>
            </a:br>
            <a:endParaRPr lang="en-US" dirty="0"/>
          </a:p>
        </p:txBody>
      </p:sp>
      <p:sp>
        <p:nvSpPr>
          <p:cNvPr id="12" name="TextBox 11"/>
          <p:cNvSpPr txBox="1"/>
          <p:nvPr/>
        </p:nvSpPr>
        <p:spPr>
          <a:xfrm>
            <a:off x="6020395" y="177800"/>
            <a:ext cx="2060436" cy="896720"/>
          </a:xfrm>
          <a:prstGeom prst="rect">
            <a:avLst/>
          </a:prstGeom>
          <a:noFill/>
        </p:spPr>
        <p:txBody>
          <a:bodyPr wrap="non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622874"/>
                </a:solidFill>
                <a:effectLst/>
                <a:uLnTx/>
                <a:uFillTx/>
                <a:latin typeface="Segoe Pro Display Semibold" panose="020B0702040504020203" pitchFamily="34" charset="0"/>
                <a:ea typeface="+mn-ea"/>
                <a:cs typeface="+mn-cs"/>
              </a:rPr>
              <a:t>Fixed mindset: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22874"/>
                </a:solidFill>
                <a:effectLst/>
                <a:uLnTx/>
                <a:uFillTx/>
                <a:latin typeface="Segoe Pro Display" panose="020B0502040504020203" pitchFamily="34" charset="0"/>
                <a:ea typeface="+mn-ea"/>
                <a:cs typeface="+mn-cs"/>
              </a:rPr>
              <a:t>ability is static</a:t>
            </a:r>
          </a:p>
        </p:txBody>
      </p:sp>
      <p:pic>
        <p:nvPicPr>
          <p:cNvPr id="18" name="Picture 17" descr="Fixed Mindset description:  Leads to a desire to look smart and therefore a tendency to give up easily, see failures as fruitless or worse, ignore useful negative feedback, feel threatened by the success of others, and avoid challeng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34000" y="1016000"/>
            <a:ext cx="3434080" cy="5842000"/>
          </a:xfrm>
          <a:prstGeom prst="rect">
            <a:avLst/>
          </a:prstGeom>
        </p:spPr>
      </p:pic>
      <p:sp>
        <p:nvSpPr>
          <p:cNvPr id="16" name="TextBox 15"/>
          <p:cNvSpPr txBox="1"/>
          <p:nvPr/>
        </p:nvSpPr>
        <p:spPr>
          <a:xfrm>
            <a:off x="9023350" y="177800"/>
            <a:ext cx="2427844" cy="896720"/>
          </a:xfrm>
          <a:prstGeom prst="rect">
            <a:avLst/>
          </a:prstGeom>
          <a:noFill/>
        </p:spPr>
        <p:txBody>
          <a:bodyPr wrap="non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B294"/>
                </a:solidFill>
                <a:effectLst/>
                <a:uLnTx/>
                <a:uFillTx/>
                <a:latin typeface="Segoe Pro Display Semibold" panose="020B0702040504020203" pitchFamily="34" charset="0"/>
                <a:ea typeface="+mn-ea"/>
                <a:cs typeface="+mn-cs"/>
              </a:rPr>
              <a:t>Growth mindset: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294"/>
                </a:solidFill>
                <a:effectLst/>
                <a:uLnTx/>
                <a:uFillTx/>
                <a:latin typeface="Segoe Pro Display" panose="020B0502040504020203" pitchFamily="34" charset="0"/>
                <a:ea typeface="+mn-ea"/>
                <a:cs typeface="+mn-cs"/>
              </a:rPr>
              <a:t>ability can be developed</a:t>
            </a:r>
          </a:p>
        </p:txBody>
      </p:sp>
      <p:pic>
        <p:nvPicPr>
          <p:cNvPr id="17" name="Picture 16" descr="Growth Mindset description: Leads to desire to learn and therefore a tendency to persist in the face of setbacks, see failures as essential to mastery, learn from criticism, find lessons and inspiration in the success of others, and embrace challenges with agility."/>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123680" y="1016000"/>
            <a:ext cx="2707905" cy="5842000"/>
          </a:xfrm>
          <a:prstGeom prst="rect">
            <a:avLst/>
          </a:prstGeom>
        </p:spPr>
      </p:pic>
      <p:sp>
        <p:nvSpPr>
          <p:cNvPr id="19" name="Rectangle 18" descr="Background shading"/>
          <p:cNvSpPr/>
          <p:nvPr/>
        </p:nvSpPr>
        <p:spPr bwMode="auto">
          <a:xfrm>
            <a:off x="5647267" y="0"/>
            <a:ext cx="6544733" cy="6858000"/>
          </a:xfrm>
          <a:prstGeom prst="rect">
            <a:avLst/>
          </a:prstGeom>
          <a:solidFill>
            <a:schemeClr val="tx1">
              <a:alpha val="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31F3C369-A0A1-41E6-9F49-86E78BB83AF5}"/>
              </a:ext>
            </a:extLst>
          </p:cNvPr>
          <p:cNvGrpSpPr/>
          <p:nvPr/>
        </p:nvGrpSpPr>
        <p:grpSpPr>
          <a:xfrm>
            <a:off x="313542" y="4595137"/>
            <a:ext cx="3696477" cy="1076896"/>
            <a:chOff x="0" y="3333751"/>
            <a:chExt cx="2772358" cy="807672"/>
          </a:xfrm>
        </p:grpSpPr>
        <p:sp>
          <p:nvSpPr>
            <p:cNvPr id="20" name="Rectangle 19" descr="Shaded background behind video play button icon">
              <a:extLst>
                <a:ext uri="{FF2B5EF4-FFF2-40B4-BE49-F238E27FC236}">
                  <a16:creationId xmlns:a16="http://schemas.microsoft.com/office/drawing/2014/main" id="{13EA929E-3F5F-4D07-A85A-5EDDB51B193B}"/>
                </a:ext>
              </a:extLst>
            </p:cNvPr>
            <p:cNvSpPr/>
            <p:nvPr/>
          </p:nvSpPr>
          <p:spPr bwMode="auto">
            <a:xfrm>
              <a:off x="0" y="3333751"/>
              <a:ext cx="2772358" cy="807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descr="Shaded background with text that says, &quot;Play Video - must be in Presentation Mode to play video&quot;">
              <a:extLst>
                <a:ext uri="{FF2B5EF4-FFF2-40B4-BE49-F238E27FC236}">
                  <a16:creationId xmlns:a16="http://schemas.microsoft.com/office/drawing/2014/main" id="{C8FCF236-8728-4D47-9077-B336164D23C6}"/>
                </a:ext>
              </a:extLst>
            </p:cNvPr>
            <p:cNvSpPr/>
            <p:nvPr/>
          </p:nvSpPr>
          <p:spPr bwMode="auto">
            <a:xfrm>
              <a:off x="791158" y="3368013"/>
              <a:ext cx="1981200" cy="73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defTabSz="1243265" fontAlgn="base">
                <a:lnSpc>
                  <a:spcPct val="90000"/>
                </a:lnSpc>
                <a:spcBef>
                  <a:spcPct val="0"/>
                </a:spcBef>
                <a:spcAft>
                  <a:spcPct val="0"/>
                </a:spcAft>
              </a:pPr>
              <a:r>
                <a:rPr lang="en-US" sz="2133" b="1" dirty="0">
                  <a:solidFill>
                    <a:schemeClr val="tx2"/>
                  </a:solidFill>
                  <a:ea typeface="Segoe UI" pitchFamily="34" charset="0"/>
                  <a:cs typeface="Segoe UI" pitchFamily="34" charset="0"/>
                </a:rPr>
                <a:t>Play Video</a:t>
              </a:r>
            </a:p>
            <a:p>
              <a:pPr defTabSz="1243265" fontAlgn="base">
                <a:lnSpc>
                  <a:spcPct val="90000"/>
                </a:lnSpc>
                <a:spcBef>
                  <a:spcPct val="0"/>
                </a:spcBef>
                <a:spcAft>
                  <a:spcPct val="0"/>
                </a:spcAft>
              </a:pPr>
              <a:r>
                <a:rPr lang="en-US" sz="1333" b="1" dirty="0">
                  <a:solidFill>
                    <a:schemeClr val="tx1">
                      <a:lumMod val="50000"/>
                      <a:lumOff val="50000"/>
                    </a:schemeClr>
                  </a:solidFill>
                  <a:ea typeface="Segoe UI" pitchFamily="34" charset="0"/>
                  <a:cs typeface="Segoe UI" pitchFamily="34" charset="0"/>
                </a:rPr>
                <a:t>must be in ‘Presentation Mode’ to Play video</a:t>
              </a:r>
              <a:endParaRPr lang="en-US" sz="1333" dirty="0">
                <a:solidFill>
                  <a:schemeClr val="tx1">
                    <a:lumMod val="50000"/>
                    <a:lumOff val="50000"/>
                  </a:schemeClr>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78BF5569-0D03-49A6-8AB6-151BD3329958}"/>
                </a:ext>
              </a:extLst>
            </p:cNvPr>
            <p:cNvGrpSpPr/>
            <p:nvPr/>
          </p:nvGrpSpPr>
          <p:grpSpPr>
            <a:xfrm>
              <a:off x="317122" y="3483976"/>
              <a:ext cx="506695" cy="507487"/>
              <a:chOff x="9158288" y="-6042025"/>
              <a:chExt cx="3043237" cy="3048000"/>
            </a:xfrm>
            <a:solidFill>
              <a:schemeClr val="tx2"/>
            </a:solidFill>
          </p:grpSpPr>
          <p:sp>
            <p:nvSpPr>
              <p:cNvPr id="29" name="Freeform 5" descr="Icon of video play button">
                <a:extLst>
                  <a:ext uri="{FF2B5EF4-FFF2-40B4-BE49-F238E27FC236}">
                    <a16:creationId xmlns:a16="http://schemas.microsoft.com/office/drawing/2014/main" id="{0D18018F-351C-420F-B38F-A7E75A4DF0AB}"/>
                  </a:ext>
                </a:extLst>
              </p:cNvPr>
              <p:cNvSpPr>
                <a:spLocks noEditPoints="1"/>
              </p:cNvSpPr>
              <p:nvPr/>
            </p:nvSpPr>
            <p:spPr bwMode="auto">
              <a:xfrm>
                <a:off x="9158288" y="-6042025"/>
                <a:ext cx="3043237" cy="3048000"/>
              </a:xfrm>
              <a:custGeom>
                <a:avLst/>
                <a:gdLst>
                  <a:gd name="T0" fmla="*/ 809 w 809"/>
                  <a:gd name="T1" fmla="*/ 405 h 810"/>
                  <a:gd name="T2" fmla="*/ 405 w 809"/>
                  <a:gd name="T3" fmla="*/ 810 h 810"/>
                  <a:gd name="T4" fmla="*/ 0 w 809"/>
                  <a:gd name="T5" fmla="*/ 405 h 810"/>
                  <a:gd name="T6" fmla="*/ 405 w 809"/>
                  <a:gd name="T7" fmla="*/ 0 h 810"/>
                  <a:gd name="T8" fmla="*/ 809 w 809"/>
                  <a:gd name="T9" fmla="*/ 405 h 810"/>
                  <a:gd name="T10" fmla="*/ 36 w 809"/>
                  <a:gd name="T11" fmla="*/ 405 h 810"/>
                  <a:gd name="T12" fmla="*/ 405 w 809"/>
                  <a:gd name="T13" fmla="*/ 773 h 810"/>
                  <a:gd name="T14" fmla="*/ 773 w 809"/>
                  <a:gd name="T15" fmla="*/ 405 h 810"/>
                  <a:gd name="T16" fmla="*/ 405 w 809"/>
                  <a:gd name="T17" fmla="*/ 37 h 810"/>
                  <a:gd name="T18" fmla="*/ 36 w 809"/>
                  <a:gd name="T19" fmla="*/ 4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10">
                    <a:moveTo>
                      <a:pt x="809" y="405"/>
                    </a:moveTo>
                    <a:cubicBezTo>
                      <a:pt x="809" y="628"/>
                      <a:pt x="628" y="810"/>
                      <a:pt x="405" y="810"/>
                    </a:cubicBezTo>
                    <a:cubicBezTo>
                      <a:pt x="182" y="810"/>
                      <a:pt x="0" y="628"/>
                      <a:pt x="0" y="405"/>
                    </a:cubicBezTo>
                    <a:cubicBezTo>
                      <a:pt x="0" y="182"/>
                      <a:pt x="182" y="0"/>
                      <a:pt x="405" y="0"/>
                    </a:cubicBezTo>
                    <a:cubicBezTo>
                      <a:pt x="628" y="0"/>
                      <a:pt x="809" y="182"/>
                      <a:pt x="809" y="405"/>
                    </a:cubicBezTo>
                    <a:close/>
                    <a:moveTo>
                      <a:pt x="36" y="405"/>
                    </a:moveTo>
                    <a:cubicBezTo>
                      <a:pt x="36" y="608"/>
                      <a:pt x="202" y="773"/>
                      <a:pt x="405" y="773"/>
                    </a:cubicBezTo>
                    <a:cubicBezTo>
                      <a:pt x="608" y="773"/>
                      <a:pt x="773" y="608"/>
                      <a:pt x="773" y="405"/>
                    </a:cubicBezTo>
                    <a:cubicBezTo>
                      <a:pt x="773" y="202"/>
                      <a:pt x="608" y="37"/>
                      <a:pt x="405" y="37"/>
                    </a:cubicBezTo>
                    <a:cubicBezTo>
                      <a:pt x="202" y="37"/>
                      <a:pt x="36" y="202"/>
                      <a:pt x="36"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6" descr="Icon of video play button">
                <a:extLst>
                  <a:ext uri="{FF2B5EF4-FFF2-40B4-BE49-F238E27FC236}">
                    <a16:creationId xmlns:a16="http://schemas.microsoft.com/office/drawing/2014/main" id="{16DEF964-64C7-41AA-A5A1-6697199C48DD}"/>
                  </a:ext>
                </a:extLst>
              </p:cNvPr>
              <p:cNvSpPr>
                <a:spLocks/>
              </p:cNvSpPr>
              <p:nvPr/>
            </p:nvSpPr>
            <p:spPr bwMode="auto">
              <a:xfrm>
                <a:off x="10440988" y="-5162550"/>
                <a:ext cx="873125" cy="1287463"/>
              </a:xfrm>
              <a:custGeom>
                <a:avLst/>
                <a:gdLst>
                  <a:gd name="T0" fmla="*/ 0 w 550"/>
                  <a:gd name="T1" fmla="*/ 811 h 811"/>
                  <a:gd name="T2" fmla="*/ 550 w 550"/>
                  <a:gd name="T3" fmla="*/ 406 h 811"/>
                  <a:gd name="T4" fmla="*/ 0 w 550"/>
                  <a:gd name="T5" fmla="*/ 0 h 811"/>
                  <a:gd name="T6" fmla="*/ 0 w 550"/>
                  <a:gd name="T7" fmla="*/ 811 h 811"/>
                </a:gdLst>
                <a:ahLst/>
                <a:cxnLst>
                  <a:cxn ang="0">
                    <a:pos x="T0" y="T1"/>
                  </a:cxn>
                  <a:cxn ang="0">
                    <a:pos x="T2" y="T3"/>
                  </a:cxn>
                  <a:cxn ang="0">
                    <a:pos x="T4" y="T5"/>
                  </a:cxn>
                  <a:cxn ang="0">
                    <a:pos x="T6" y="T7"/>
                  </a:cxn>
                </a:cxnLst>
                <a:rect l="0" t="0" r="r" b="b"/>
                <a:pathLst>
                  <a:path w="550" h="811">
                    <a:moveTo>
                      <a:pt x="0" y="811"/>
                    </a:moveTo>
                    <a:lnTo>
                      <a:pt x="550" y="406"/>
                    </a:lnTo>
                    <a:lnTo>
                      <a:pt x="0" y="0"/>
                    </a:lnTo>
                    <a:lnTo>
                      <a:pt x="0"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9959929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100000" autoRev="1" fill="hold" grpId="1" nodeType="withEffect">
                                  <p:stCondLst>
                                    <p:cond delay="0"/>
                                  </p:stCondLst>
                                  <p:childTnLst>
                                    <p:animMotion origin="layout" path="M 1.94444E-6 4.44444E-6 L 0.07743 4.44444E-6 " pathEditMode="relative" rAng="0" ptsTypes="AA">
                                      <p:cBhvr>
                                        <p:cTn id="9" dur="500" fill="hold"/>
                                        <p:tgtEl>
                                          <p:spTgt spid="2"/>
                                        </p:tgtEl>
                                        <p:attrNameLst>
                                          <p:attrName>ppt_x</p:attrName>
                                          <p:attrName>ppt_y</p:attrName>
                                        </p:attrNameLst>
                                      </p:cBhvr>
                                      <p:rCtr x="3872" y="0"/>
                                    </p:animMotion>
                                  </p:childTnLst>
                                </p:cTn>
                              </p:par>
                              <p:par>
                                <p:cTn id="10" presetID="10" presetClass="entr" presetSubtype="0"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3" presetClass="path" presetSubtype="0" accel="100000" autoRev="1" fill="hold" grpId="1" nodeType="withEffect">
                                  <p:stCondLst>
                                    <p:cond delay="250"/>
                                  </p:stCondLst>
                                  <p:childTnLst>
                                    <p:animMotion origin="layout" path="M 1.94444E-6 4.44444E-6 L 0.07743 4.44444E-6 " pathEditMode="relative" rAng="0" ptsTypes="AA">
                                      <p:cBhvr>
                                        <p:cTn id="14" dur="500" fill="hold"/>
                                        <p:tgtEl>
                                          <p:spTgt spid="12"/>
                                        </p:tgtEl>
                                        <p:attrNameLst>
                                          <p:attrName>ppt_x</p:attrName>
                                          <p:attrName>ppt_y</p:attrName>
                                        </p:attrNameLst>
                                      </p:cBhvr>
                                      <p:rCtr x="3872" y="0"/>
                                    </p:animMotion>
                                  </p:childTnLst>
                                </p:cTn>
                              </p:par>
                              <p:par>
                                <p:cTn id="15" presetID="10" presetClass="entr" presetSubtype="0" fill="hold" nodeType="withEffect">
                                  <p:stCondLst>
                                    <p:cond delay="8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63" presetClass="path" presetSubtype="0" accel="100000" autoRev="1" fill="hold" nodeType="withEffect">
                                  <p:stCondLst>
                                    <p:cond delay="350"/>
                                  </p:stCondLst>
                                  <p:childTnLst>
                                    <p:animMotion origin="layout" path="M 1.94444E-6 4.44444E-6 L 0.07743 4.44444E-6 " pathEditMode="relative" rAng="0" ptsTypes="AA">
                                      <p:cBhvr>
                                        <p:cTn id="19" dur="500" fill="hold"/>
                                        <p:tgtEl>
                                          <p:spTgt spid="18"/>
                                        </p:tgtEl>
                                        <p:attrNameLst>
                                          <p:attrName>ppt_x</p:attrName>
                                          <p:attrName>ppt_y</p:attrName>
                                        </p:attrNameLst>
                                      </p:cBhvr>
                                      <p:rCtr x="3872" y="0"/>
                                    </p:animMotion>
                                  </p:childTnLst>
                                </p:cTn>
                              </p:par>
                              <p:par>
                                <p:cTn id="20" presetID="10" presetClass="entr" presetSubtype="0" fill="hold" grpId="0" nodeType="withEffect">
                                  <p:stCondLst>
                                    <p:cond delay="9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 presetClass="entr" presetSubtype="2" decel="100000" fill="hold" grpId="0" nodeType="withEffect">
                                  <p:stCondLst>
                                    <p:cond delay="9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par>
                                <p:cTn id="27" presetID="63" presetClass="path" presetSubtype="0" accel="100000" autoRev="1" fill="hold" grpId="1" nodeType="withEffect">
                                  <p:stCondLst>
                                    <p:cond delay="450"/>
                                  </p:stCondLst>
                                  <p:childTnLst>
                                    <p:animMotion origin="layout" path="M 1.94444E-6 4.44444E-6 L 0.07743 4.44444E-6 " pathEditMode="relative" rAng="0" ptsTypes="AA">
                                      <p:cBhvr>
                                        <p:cTn id="28" dur="500" fill="hold"/>
                                        <p:tgtEl>
                                          <p:spTgt spid="16"/>
                                        </p:tgtEl>
                                        <p:attrNameLst>
                                          <p:attrName>ppt_x</p:attrName>
                                          <p:attrName>ppt_y</p:attrName>
                                        </p:attrNameLst>
                                      </p:cBhvr>
                                      <p:rCtr x="3872" y="0"/>
                                    </p:animMotion>
                                  </p:childTnLst>
                                </p:cTn>
                              </p:par>
                              <p:par>
                                <p:cTn id="29" presetID="10" presetClass="entr" presetSubtype="0" fill="hold" nodeType="withEffect">
                                  <p:stCondLst>
                                    <p:cond delay="10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63" presetClass="path" presetSubtype="0" accel="100000" autoRev="1" fill="hold" nodeType="withEffect">
                                  <p:stCondLst>
                                    <p:cond delay="550"/>
                                  </p:stCondLst>
                                  <p:childTnLst>
                                    <p:animMotion origin="layout" path="M 1.94444E-6 4.44444E-6 L 0.07743 4.44444E-6 " pathEditMode="relative" rAng="0" ptsTypes="AA">
                                      <p:cBhvr>
                                        <p:cTn id="33" dur="500" fill="hold"/>
                                        <p:tgtEl>
                                          <p:spTgt spid="17"/>
                                        </p:tgtEl>
                                        <p:attrNameLst>
                                          <p:attrName>ppt_x</p:attrName>
                                          <p:attrName>ppt_y</p:attrName>
                                        </p:attrNameLst>
                                      </p:cBhvr>
                                      <p:rCtr x="3872" y="0"/>
                                    </p:animMotion>
                                  </p:childTnLst>
                                </p:cTn>
                              </p:par>
                              <p:par>
                                <p:cTn id="34" presetID="10" presetClass="entr" presetSubtype="0" fill="hold" nodeType="withEffect">
                                  <p:stCondLst>
                                    <p:cond delay="6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P spid="16" grpId="0"/>
      <p:bldP spid="16" grpId="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9303" y="289517"/>
            <a:ext cx="4778949" cy="1979612"/>
          </a:xfrm>
        </p:spPr>
        <p:txBody>
          <a:bodyPr/>
          <a:lstStyle/>
          <a:p>
            <a:r>
              <a:rPr lang="en-GB" dirty="0"/>
              <a:t>How do mindsets show up in us &amp; others?</a:t>
            </a:r>
          </a:p>
        </p:txBody>
      </p:sp>
      <p:sp>
        <p:nvSpPr>
          <p:cNvPr id="6" name="Text Placeholder 2"/>
          <p:cNvSpPr txBox="1">
            <a:spLocks/>
          </p:cNvSpPr>
          <p:nvPr/>
        </p:nvSpPr>
        <p:spPr>
          <a:xfrm>
            <a:off x="269303" y="3422812"/>
            <a:ext cx="4482615" cy="1289211"/>
          </a:xfrm>
          <a:prstGeom prst="rect">
            <a:avLst/>
          </a:prstGeom>
        </p:spPr>
        <p:txBody>
          <a:bodyPr vert="horz" wrap="square" lIns="143417" tIns="89636" rIns="143417" bIns="89636" rtlCol="0">
            <a:spAutoFit/>
          </a:bodyPr>
          <a:lstStyle>
            <a:lvl1pPr marL="0" marR="0" indent="0" algn="l" defTabSz="685752" rtl="0" eaLnBrk="1" fontAlgn="auto" latinLnBrk="0" hangingPunct="1">
              <a:lnSpc>
                <a:spcPct val="90000"/>
              </a:lnSpc>
              <a:spcBef>
                <a:spcPct val="20000"/>
              </a:spcBef>
              <a:spcAft>
                <a:spcPts val="0"/>
              </a:spcAft>
              <a:buClr>
                <a:schemeClr val="accent1"/>
              </a:buClr>
              <a:buSzPct val="90000"/>
              <a:buFont typeface="Wingdings" pitchFamily="2" charset="2"/>
              <a:buNone/>
              <a:tabLst/>
              <a:defRPr sz="2600" kern="1200" spc="0" baseline="0">
                <a:solidFill>
                  <a:schemeClr val="accent1"/>
                </a:solidFill>
                <a:latin typeface="+mj-lt"/>
                <a:ea typeface="+mn-ea"/>
                <a:cs typeface="+mn-cs"/>
              </a:defRPr>
            </a:lvl1pPr>
            <a:lvl2pPr marL="0" marR="0" indent="0" algn="l" defTabSz="685752" rtl="0" eaLnBrk="1" fontAlgn="auto" latinLnBrk="0" hangingPunct="1">
              <a:lnSpc>
                <a:spcPct val="90000"/>
              </a:lnSpc>
              <a:spcBef>
                <a:spcPct val="20000"/>
              </a:spcBef>
              <a:spcAft>
                <a:spcPts val="0"/>
              </a:spcAft>
              <a:buClr>
                <a:schemeClr val="accent1"/>
              </a:buClr>
              <a:buSzPct val="90000"/>
              <a:buFontTx/>
              <a:buNone/>
              <a:tabLst/>
              <a:defRPr sz="1500" kern="1200" spc="0" baseline="0">
                <a:solidFill>
                  <a:srgbClr val="505050"/>
                </a:solidFill>
                <a:latin typeface="+mn-lt"/>
                <a:ea typeface="+mn-ea"/>
                <a:cs typeface="+mn-cs"/>
              </a:defRPr>
            </a:lvl2pPr>
            <a:lvl3pPr marL="168067" marR="0" indent="0" algn="l" defTabSz="685752" rtl="0" eaLnBrk="1" fontAlgn="auto" latinLnBrk="0" hangingPunct="1">
              <a:lnSpc>
                <a:spcPct val="90000"/>
              </a:lnSpc>
              <a:spcBef>
                <a:spcPct val="20000"/>
              </a:spcBef>
              <a:spcAft>
                <a:spcPts val="0"/>
              </a:spcAft>
              <a:buClr>
                <a:schemeClr val="accent1"/>
              </a:buClr>
              <a:buSzPct val="90000"/>
              <a:buFont typeface="Wingdings" pitchFamily="2" charset="2"/>
              <a:buNone/>
              <a:tabLst/>
              <a:defRPr sz="1500" kern="1200" spc="0" baseline="0">
                <a:solidFill>
                  <a:srgbClr val="505050"/>
                </a:solidFill>
                <a:latin typeface="+mn-lt"/>
                <a:ea typeface="+mn-ea"/>
                <a:cs typeface="+mn-cs"/>
              </a:defRPr>
            </a:lvl3pPr>
            <a:lvl4pPr marL="336133" marR="0" indent="0" algn="l" defTabSz="685752" rtl="0" eaLnBrk="1" fontAlgn="auto" latinLnBrk="0" hangingPunct="1">
              <a:lnSpc>
                <a:spcPct val="90000"/>
              </a:lnSpc>
              <a:spcBef>
                <a:spcPct val="20000"/>
              </a:spcBef>
              <a:spcAft>
                <a:spcPts val="0"/>
              </a:spcAft>
              <a:buClr>
                <a:schemeClr val="accent1"/>
              </a:buClr>
              <a:buSzPct val="90000"/>
              <a:buFont typeface="Wingdings" pitchFamily="2" charset="2"/>
              <a:buNone/>
              <a:tabLst/>
              <a:defRPr sz="1300" kern="1200" spc="0" baseline="0">
                <a:solidFill>
                  <a:srgbClr val="505050"/>
                </a:solidFill>
                <a:latin typeface="+mn-lt"/>
                <a:ea typeface="+mn-ea"/>
                <a:cs typeface="+mn-cs"/>
              </a:defRPr>
            </a:lvl4pPr>
            <a:lvl5pPr marL="504200" marR="0" indent="0" algn="l" defTabSz="685752" rtl="0" eaLnBrk="1" fontAlgn="auto" latinLnBrk="0" hangingPunct="1">
              <a:lnSpc>
                <a:spcPct val="90000"/>
              </a:lnSpc>
              <a:spcBef>
                <a:spcPct val="20000"/>
              </a:spcBef>
              <a:spcAft>
                <a:spcPts val="0"/>
              </a:spcAft>
              <a:buClr>
                <a:schemeClr val="accent1"/>
              </a:buClr>
              <a:buSzPct val="90000"/>
              <a:buFont typeface="Wingdings" pitchFamily="2" charset="2"/>
              <a:buNone/>
              <a:tabLst/>
              <a:defRPr sz="1300" kern="1200" spc="0" baseline="0">
                <a:solidFill>
                  <a:srgbClr val="505050"/>
                </a:soli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752" rtl="0" eaLnBrk="1" fontAlgn="auto" latinLnBrk="0" hangingPunct="1">
              <a:lnSpc>
                <a:spcPct val="90000"/>
              </a:lnSpc>
              <a:spcBef>
                <a:spcPct val="20000"/>
              </a:spcBef>
              <a:spcAft>
                <a:spcPts val="800"/>
              </a:spcAft>
              <a:buClr>
                <a:srgbClr val="0072C6"/>
              </a:buClr>
              <a:buSzPct val="90000"/>
              <a:buFont typeface="Wingdings" pitchFamily="2" charset="2"/>
              <a:buNone/>
              <a:tabLst/>
              <a:defRPr/>
            </a:pPr>
            <a:r>
              <a:rPr kumimoji="0" lang="en-US" sz="2667" b="0" i="0" u="none" strike="noStrike" kern="1200" cap="none" spc="0" normalizeH="0" baseline="0" noProof="0" dirty="0">
                <a:ln>
                  <a:noFill/>
                </a:ln>
                <a:solidFill>
                  <a:srgbClr val="505050"/>
                </a:solidFill>
                <a:effectLst/>
                <a:uLnTx/>
                <a:uFillTx/>
                <a:latin typeface="Segoe Pro Display Light" panose="020B0302040504020203" pitchFamily="34" charset="0"/>
                <a:ea typeface="+mn-ea"/>
                <a:cs typeface="+mn-cs"/>
              </a:rPr>
              <a:t>Our mindsets can be applied to any ability and are flexible depending on context. </a:t>
            </a:r>
          </a:p>
        </p:txBody>
      </p:sp>
      <p:pic>
        <p:nvPicPr>
          <p:cNvPr id="18" name="Picture 17" descr="Image of 5 different people"/>
          <p:cNvPicPr>
            <a:picLocks noChangeAspect="1"/>
          </p:cNvPicPr>
          <p:nvPr/>
        </p:nvPicPr>
        <p:blipFill rotWithShape="1">
          <a:blip r:embed="rId3"/>
          <a:srcRect b="50613"/>
          <a:stretch/>
        </p:blipFill>
        <p:spPr>
          <a:xfrm>
            <a:off x="6396567" y="1029601"/>
            <a:ext cx="5046133" cy="2393211"/>
          </a:xfrm>
          <a:prstGeom prst="rect">
            <a:avLst/>
          </a:prstGeom>
        </p:spPr>
      </p:pic>
      <p:sp>
        <p:nvSpPr>
          <p:cNvPr id="16" name="TextBox 15"/>
          <p:cNvSpPr txBox="1"/>
          <p:nvPr/>
        </p:nvSpPr>
        <p:spPr>
          <a:xfrm>
            <a:off x="6020395" y="177800"/>
            <a:ext cx="2060436" cy="896720"/>
          </a:xfrm>
          <a:prstGeom prst="rect">
            <a:avLst/>
          </a:prstGeom>
          <a:noFill/>
        </p:spPr>
        <p:txBody>
          <a:bodyPr wrap="non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622874"/>
                </a:solidFill>
                <a:effectLst/>
                <a:uLnTx/>
                <a:uFillTx/>
                <a:latin typeface="Segoe Pro Display Semibold" panose="020B0702040504020203" pitchFamily="34" charset="0"/>
                <a:ea typeface="+mn-ea"/>
                <a:cs typeface="+mn-cs"/>
              </a:rPr>
              <a:t>Fixed mindset: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22874"/>
                </a:solidFill>
                <a:effectLst/>
                <a:uLnTx/>
                <a:uFillTx/>
                <a:latin typeface="Segoe Pro Display" panose="020B0502040504020203" pitchFamily="34" charset="0"/>
                <a:ea typeface="+mn-ea"/>
                <a:cs typeface="+mn-cs"/>
              </a:rPr>
              <a:t>ability is static</a:t>
            </a:r>
          </a:p>
        </p:txBody>
      </p:sp>
      <p:sp>
        <p:nvSpPr>
          <p:cNvPr id="19" name="TextBox 18"/>
          <p:cNvSpPr txBox="1"/>
          <p:nvPr/>
        </p:nvSpPr>
        <p:spPr>
          <a:xfrm>
            <a:off x="6026149" y="3551254"/>
            <a:ext cx="2946400" cy="3322192"/>
          </a:xfrm>
          <a:prstGeom prst="rect">
            <a:avLst/>
          </a:prstGeom>
          <a:noFill/>
        </p:spPr>
        <p:txBody>
          <a:bodyPr wrap="squar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622874"/>
                </a:solidFill>
                <a:effectLst/>
                <a:uLnTx/>
                <a:uFillTx/>
                <a:latin typeface="Segoe Pro Display Semibold" panose="020B0702040504020203" pitchFamily="34" charset="0"/>
                <a:ea typeface="+mn-ea"/>
                <a:cs typeface="+mn-cs"/>
              </a:rPr>
              <a:t>What is one non-work-related example of when I exercised a </a:t>
            </a:r>
            <a:br>
              <a:rPr kumimoji="0" lang="en-US" sz="1867" b="0" i="0" u="none" strike="noStrike" kern="1200" cap="none" spc="0" normalizeH="0" baseline="0" noProof="0" dirty="0">
                <a:ln>
                  <a:noFill/>
                </a:ln>
                <a:solidFill>
                  <a:srgbClr val="622874"/>
                </a:solidFill>
                <a:effectLst/>
                <a:uLnTx/>
                <a:uFillTx/>
                <a:latin typeface="Segoe Pro Display Semibold" panose="020B0702040504020203" pitchFamily="34" charset="0"/>
                <a:ea typeface="+mn-ea"/>
                <a:cs typeface="+mn-cs"/>
              </a:rPr>
            </a:br>
            <a:r>
              <a:rPr kumimoji="0" lang="en-US" sz="1867" b="0" i="0" u="none" strike="noStrike" kern="1200" cap="none" spc="0" normalizeH="0" baseline="0" noProof="0" dirty="0">
                <a:ln>
                  <a:noFill/>
                </a:ln>
                <a:solidFill>
                  <a:srgbClr val="622874"/>
                </a:solidFill>
                <a:effectLst/>
                <a:uLnTx/>
                <a:uFillTx/>
                <a:latin typeface="Segoe Pro Display Semibold" panose="020B0702040504020203" pitchFamily="34" charset="0"/>
                <a:ea typeface="+mn-ea"/>
                <a:cs typeface="+mn-cs"/>
              </a:rPr>
              <a:t>fixed mindset?</a:t>
            </a:r>
          </a:p>
          <a:p>
            <a:pPr marL="0" marR="0" lvl="3"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C2D91"/>
              </a:solidFill>
              <a:effectLst/>
              <a:uLnTx/>
              <a:uFillTx/>
              <a:latin typeface="Segoe Pro Display" panose="020B0502040504020203" pitchFamily="34" charset="0"/>
              <a:ea typeface="+mn-ea"/>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22874"/>
                </a:solidFill>
                <a:effectLst/>
                <a:uLnTx/>
                <a:uFillTx/>
                <a:latin typeface="Segoe Pro Display" panose="020B0502040504020203" pitchFamily="34" charset="0"/>
                <a:ea typeface="+mn-ea"/>
                <a:cs typeface="+mn-cs"/>
              </a:rPr>
              <a:t>“I tried getting into swimming, but I think I am just not a natural. I think even if I swam a million laps, I would never get any better.”</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505050"/>
              </a:solidFill>
              <a:effectLst/>
              <a:uLnTx/>
              <a:uFillTx/>
              <a:latin typeface="Segoe Pro Display" panose="020B0502040504020203" pitchFamily="34" charset="0"/>
              <a:ea typeface="+mn-ea"/>
              <a:cs typeface="+mn-cs"/>
            </a:endParaRPr>
          </a:p>
        </p:txBody>
      </p:sp>
      <p:sp>
        <p:nvSpPr>
          <p:cNvPr id="17" name="TextBox 16"/>
          <p:cNvSpPr txBox="1"/>
          <p:nvPr/>
        </p:nvSpPr>
        <p:spPr>
          <a:xfrm>
            <a:off x="9023350" y="177800"/>
            <a:ext cx="2427844" cy="896720"/>
          </a:xfrm>
          <a:prstGeom prst="rect">
            <a:avLst/>
          </a:prstGeom>
          <a:noFill/>
        </p:spPr>
        <p:txBody>
          <a:bodyPr wrap="non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B294"/>
                </a:solidFill>
                <a:effectLst/>
                <a:uLnTx/>
                <a:uFillTx/>
                <a:latin typeface="Segoe Pro Display Semibold" panose="020B0702040504020203" pitchFamily="34" charset="0"/>
                <a:ea typeface="+mn-ea"/>
                <a:cs typeface="+mn-cs"/>
              </a:rPr>
              <a:t>Growth mindset: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294"/>
                </a:solidFill>
                <a:effectLst/>
                <a:uLnTx/>
                <a:uFillTx/>
                <a:latin typeface="Segoe Pro Display" panose="020B0502040504020203" pitchFamily="34" charset="0"/>
                <a:ea typeface="+mn-ea"/>
                <a:cs typeface="+mn-cs"/>
              </a:rPr>
              <a:t>ability can be developed</a:t>
            </a:r>
          </a:p>
        </p:txBody>
      </p:sp>
      <p:sp>
        <p:nvSpPr>
          <p:cNvPr id="20" name="TextBox 19"/>
          <p:cNvSpPr txBox="1"/>
          <p:nvPr/>
        </p:nvSpPr>
        <p:spPr>
          <a:xfrm>
            <a:off x="9023349" y="3551254"/>
            <a:ext cx="2946400" cy="3322192"/>
          </a:xfrm>
          <a:prstGeom prst="rect">
            <a:avLst/>
          </a:prstGeom>
          <a:noFill/>
        </p:spPr>
        <p:txBody>
          <a:bodyPr wrap="square" lIns="243840" tIns="195072" rIns="243840" bIns="19507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B294"/>
                </a:solidFill>
                <a:effectLst/>
                <a:uLnTx/>
                <a:uFillTx/>
                <a:latin typeface="Segoe Pro Display Semibold" panose="020B0702040504020203" pitchFamily="34" charset="0"/>
                <a:ea typeface="+mn-ea"/>
                <a:cs typeface="+mn-cs"/>
              </a:rPr>
              <a:t>What is one non-work-related example of when I exercised a growth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50"/>
              </a:solidFill>
              <a:effectLst/>
              <a:uLnTx/>
              <a:uFillTx/>
              <a:latin typeface="Segoe Pro Display"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294"/>
                </a:solidFill>
                <a:effectLst/>
                <a:uLnTx/>
                <a:uFillTx/>
                <a:latin typeface="Segoe Pro Display" panose="020B0502040504020203" pitchFamily="34" charset="0"/>
                <a:ea typeface="+mn-ea"/>
                <a:cs typeface="+mn-cs"/>
              </a:rPr>
              <a:t>“I recently started taking cooking classes, and I feel I can greatly improve my cooking skills if I keep practicing on </a:t>
            </a:r>
            <a:br>
              <a:rPr kumimoji="0" lang="en-US" sz="1400" b="0" i="0" u="none" strike="noStrike" kern="1200" cap="none" spc="0" normalizeH="0" baseline="0" noProof="0" dirty="0">
                <a:ln>
                  <a:noFill/>
                </a:ln>
                <a:solidFill>
                  <a:srgbClr val="00B294"/>
                </a:solidFill>
                <a:effectLst/>
                <a:uLnTx/>
                <a:uFillTx/>
                <a:latin typeface="Segoe Pro Display" panose="020B0502040504020203" pitchFamily="34" charset="0"/>
                <a:ea typeface="+mn-ea"/>
                <a:cs typeface="+mn-cs"/>
              </a:rPr>
            </a:br>
            <a:r>
              <a:rPr kumimoji="0" lang="en-US" sz="1400" b="0" i="0" u="none" strike="noStrike" kern="1200" cap="none" spc="0" normalizeH="0" baseline="0" noProof="0" dirty="0">
                <a:ln>
                  <a:noFill/>
                </a:ln>
                <a:solidFill>
                  <a:srgbClr val="00B294"/>
                </a:solidFill>
                <a:effectLst/>
                <a:uLnTx/>
                <a:uFillTx/>
                <a:latin typeface="Segoe Pro Display" panose="020B0502040504020203" pitchFamily="34" charset="0"/>
                <a:ea typeface="+mn-ea"/>
                <a:cs typeface="+mn-cs"/>
              </a:rPr>
              <a:t>my family.”</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002050"/>
              </a:solidFill>
              <a:effectLst/>
              <a:uLnTx/>
              <a:uFillTx/>
              <a:latin typeface="Segoe Pro Display" panose="020B0502040504020203" pitchFamily="34" charset="0"/>
              <a:ea typeface="+mn-ea"/>
              <a:cs typeface="+mn-cs"/>
            </a:endParaRPr>
          </a:p>
        </p:txBody>
      </p:sp>
      <p:sp>
        <p:nvSpPr>
          <p:cNvPr id="25" name="Rectangle 24" descr="Background shading"/>
          <p:cNvSpPr/>
          <p:nvPr/>
        </p:nvSpPr>
        <p:spPr bwMode="auto">
          <a:xfrm>
            <a:off x="5647267" y="0"/>
            <a:ext cx="6544733" cy="6858000"/>
          </a:xfrm>
          <a:prstGeom prst="rect">
            <a:avLst/>
          </a:prstGeom>
          <a:solidFill>
            <a:schemeClr val="tx1">
              <a:alpha val="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p:cNvSpPr txBox="1"/>
          <p:nvPr/>
        </p:nvSpPr>
        <p:spPr>
          <a:xfrm>
            <a:off x="6152067" y="3636255"/>
            <a:ext cx="2856142" cy="2665345"/>
          </a:xfrm>
          <a:prstGeom prst="rect">
            <a:avLst/>
          </a:prstGeom>
          <a:solidFill>
            <a:schemeClr val="bg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9966FF"/>
                </a:solidFill>
                <a:effectLst/>
                <a:uLnTx/>
                <a:uFillTx/>
                <a:latin typeface="Segoe UI"/>
                <a:ea typeface="+mn-ea"/>
                <a:cs typeface="+mn-cs"/>
              </a:rPr>
              <a:t>What is one personal example of when I exercised a fixed mindset?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996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9966FF"/>
                </a:solidFill>
                <a:effectLst/>
                <a:uLnTx/>
                <a:uFillTx/>
                <a:latin typeface="Segoe UI"/>
                <a:ea typeface="+mn-ea"/>
                <a:cs typeface="+mn-cs"/>
              </a:rPr>
              <a:t>I tried public speaking once, but I think I’m just not a natural. I think even if I did it more, I’d never be good at it.</a:t>
            </a:r>
          </a:p>
        </p:txBody>
      </p:sp>
      <p:sp>
        <p:nvSpPr>
          <p:cNvPr id="21" name="TextBox 20"/>
          <p:cNvSpPr txBox="1"/>
          <p:nvPr/>
        </p:nvSpPr>
        <p:spPr>
          <a:xfrm>
            <a:off x="9042288" y="3618629"/>
            <a:ext cx="2766382" cy="3019288"/>
          </a:xfrm>
          <a:prstGeom prst="rect">
            <a:avLst/>
          </a:prstGeom>
          <a:solidFill>
            <a:schemeClr val="bg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8272">
                    <a:lumMod val="75000"/>
                  </a:srgbClr>
                </a:solidFill>
                <a:effectLst/>
                <a:uLnTx/>
                <a:uFillTx/>
                <a:latin typeface="Segoe UI"/>
                <a:ea typeface="+mn-ea"/>
                <a:cs typeface="+mn-cs"/>
              </a:rPr>
              <a:t>What is one personal example of when I exercised a growth mindset</a:t>
            </a:r>
            <a:r>
              <a:rPr kumimoji="0" lang="en-US" sz="1600" b="0" i="0" u="none" strike="noStrike" kern="1200" cap="none" spc="0" normalizeH="0" baseline="0" noProof="0" dirty="0">
                <a:ln>
                  <a:noFill/>
                </a:ln>
                <a:solidFill>
                  <a:srgbClr val="008272">
                    <a:lumMod val="75000"/>
                  </a:srgbClr>
                </a:soli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8272">
                  <a:lumMod val="75000"/>
                </a:srgbClr>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8272">
                    <a:lumMod val="75000"/>
                  </a:srgbClr>
                </a:solidFill>
                <a:effectLst/>
                <a:uLnTx/>
                <a:uFillTx/>
                <a:latin typeface="Segoe UI"/>
                <a:ea typeface="+mn-ea"/>
                <a:cs typeface="+mn-cs"/>
              </a:rPr>
              <a:t>I recently started working out; what a pain, at first! I knew if I kept it up, I’d get better.  Now, I’m setting bigger goals</a:t>
            </a:r>
            <a:r>
              <a:rPr kumimoji="0" lang="en-US" sz="1800" b="0" i="0" u="none" strike="noStrike" kern="1200" cap="none" spc="0" normalizeH="0" baseline="0" noProof="0" dirty="0">
                <a:ln>
                  <a:noFill/>
                </a:ln>
                <a:solidFill>
                  <a:srgbClr val="008272">
                    <a:lumMod val="75000"/>
                  </a:srgbClr>
                </a:soli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8272">
                  <a:lumMod val="75000"/>
                </a:srgbClr>
              </a:solidFill>
              <a:effectLst/>
              <a:uLnTx/>
              <a:uFillTx/>
              <a:latin typeface="Segoe UI"/>
              <a:ea typeface="+mn-ea"/>
              <a:cs typeface="+mn-cs"/>
            </a:endParaRPr>
          </a:p>
        </p:txBody>
      </p:sp>
      <p:sp>
        <p:nvSpPr>
          <p:cNvPr id="3" name="TextBox 2"/>
          <p:cNvSpPr txBox="1"/>
          <p:nvPr/>
        </p:nvSpPr>
        <p:spPr>
          <a:xfrm>
            <a:off x="6224904" y="241693"/>
            <a:ext cx="2091601" cy="787908"/>
          </a:xfrm>
          <a:prstGeom prst="rect">
            <a:avLst/>
          </a:prstGeom>
          <a:solidFill>
            <a:schemeClr val="bg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9933FF"/>
                </a:solidFill>
                <a:effectLst/>
                <a:uLnTx/>
                <a:uFillTx/>
                <a:latin typeface="Segoe UI"/>
                <a:ea typeface="+mn-ea"/>
                <a:cs typeface="+mn-cs"/>
              </a:rPr>
              <a:t>Fixed Mindset: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9933FF"/>
                </a:solidFill>
                <a:effectLst/>
                <a:uLnTx/>
                <a:uFillTx/>
                <a:latin typeface="Segoe UI"/>
                <a:ea typeface="+mn-ea"/>
                <a:cs typeface="+mn-cs"/>
              </a:rPr>
              <a:t>ability is static</a:t>
            </a:r>
          </a:p>
        </p:txBody>
      </p:sp>
      <p:sp>
        <p:nvSpPr>
          <p:cNvPr id="22" name="TextBox 21"/>
          <p:cNvSpPr txBox="1"/>
          <p:nvPr/>
        </p:nvSpPr>
        <p:spPr>
          <a:xfrm>
            <a:off x="9040403" y="177800"/>
            <a:ext cx="2768267" cy="760208"/>
          </a:xfrm>
          <a:prstGeom prst="rect">
            <a:avLst/>
          </a:prstGeom>
          <a:solidFill>
            <a:schemeClr val="bg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8272">
                    <a:lumMod val="75000"/>
                  </a:srgbClr>
                </a:solidFill>
                <a:effectLst/>
                <a:uLnTx/>
                <a:uFillTx/>
                <a:latin typeface="Segoe UI"/>
                <a:ea typeface="+mn-ea"/>
                <a:cs typeface="+mn-cs"/>
              </a:rPr>
              <a:t>Growth  Mindset: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8272">
                    <a:lumMod val="75000"/>
                  </a:srgbClr>
                </a:solidFill>
                <a:effectLst/>
                <a:uLnTx/>
                <a:uFillTx/>
                <a:latin typeface="Segoe UI"/>
                <a:ea typeface="+mn-ea"/>
                <a:cs typeface="+mn-cs"/>
              </a:rPr>
              <a:t>Ability can be developed</a:t>
            </a:r>
          </a:p>
        </p:txBody>
      </p:sp>
    </p:spTree>
    <p:extLst>
      <p:ext uri="{BB962C8B-B14F-4D97-AF65-F5344CB8AC3E}">
        <p14:creationId xmlns:p14="http://schemas.microsoft.com/office/powerpoint/2010/main" val="327671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accel="100000" autoRev="1" fill="hold" grpId="1" nodeType="withEffect">
                                  <p:stCondLst>
                                    <p:cond delay="0"/>
                                  </p:stCondLst>
                                  <p:childTnLst>
                                    <p:animMotion origin="layout" path="M 4.44444E-6 2.46914E-7 L 0.07743 2.46914E-7 " pathEditMode="relative" rAng="0" ptsTypes="AA">
                                      <p:cBhvr>
                                        <p:cTn id="9" dur="500" fill="hold"/>
                                        <p:tgtEl>
                                          <p:spTgt spid="7"/>
                                        </p:tgtEl>
                                        <p:attrNameLst>
                                          <p:attrName>ppt_x</p:attrName>
                                          <p:attrName>ppt_y</p:attrName>
                                        </p:attrNameLst>
                                      </p:cBhvr>
                                      <p:rCtr x="3872"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3" presetClass="path" presetSubtype="0" accel="100000" autoRev="1" fill="hold" grpId="1" nodeType="withEffect">
                                  <p:stCondLst>
                                    <p:cond delay="100"/>
                                  </p:stCondLst>
                                  <p:childTnLst>
                                    <p:animMotion origin="layout" path="M -2.77778E-6 1.60494E-6 L 0.07743 1.60494E-6 " pathEditMode="relative" rAng="0" ptsTypes="AA">
                                      <p:cBhvr>
                                        <p:cTn id="14" dur="500" fill="hold"/>
                                        <p:tgtEl>
                                          <p:spTgt spid="6"/>
                                        </p:tgtEl>
                                        <p:attrNameLst>
                                          <p:attrName>ppt_x</p:attrName>
                                          <p:attrName>ppt_y</p:attrName>
                                        </p:attrNameLst>
                                      </p:cBhvr>
                                      <p:rCtr x="3872" y="0"/>
                                    </p:animMotion>
                                  </p:childTnLst>
                                </p:cTn>
                              </p:par>
                              <p:par>
                                <p:cTn id="15" presetID="2" presetClass="entr" presetSubtype="2" decel="100000" fill="hold" grpId="0" nodeType="withEffect">
                                  <p:stCondLst>
                                    <p:cond delay="7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63" presetClass="path" presetSubtype="0" accel="100000" autoRev="1" fill="hold" grpId="1" nodeType="withEffect">
                                  <p:stCondLst>
                                    <p:cond delay="200"/>
                                  </p:stCondLst>
                                  <p:childTnLst>
                                    <p:animMotion origin="layout" path="M -2.77778E-6 1.60494E-6 L 0.07743 1.60494E-6 " pathEditMode="relative" rAng="0" ptsTypes="AA">
                                      <p:cBhvr>
                                        <p:cTn id="23" dur="500" fill="hold"/>
                                        <p:tgtEl>
                                          <p:spTgt spid="16"/>
                                        </p:tgtEl>
                                        <p:attrNameLst>
                                          <p:attrName>ppt_x</p:attrName>
                                          <p:attrName>ppt_y</p:attrName>
                                        </p:attrNameLst>
                                      </p:cBhvr>
                                      <p:rCtr x="3872" y="0"/>
                                    </p:animMotion>
                                  </p:childTnLst>
                                </p:cTn>
                              </p:par>
                              <p:par>
                                <p:cTn id="24" presetID="10" presetClass="entr" presetSubtype="0" fill="hold" nodeType="withEffect">
                                  <p:stCondLst>
                                    <p:cond delay="8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63" presetClass="path" presetSubtype="0" accel="100000" autoRev="1" fill="hold" nodeType="withEffect">
                                  <p:stCondLst>
                                    <p:cond delay="300"/>
                                  </p:stCondLst>
                                  <p:childTnLst>
                                    <p:animMotion origin="layout" path="M -2.77778E-6 1.60494E-6 L 0.07743 1.60494E-6 " pathEditMode="relative" rAng="0" ptsTypes="AA">
                                      <p:cBhvr>
                                        <p:cTn id="28" dur="500" fill="hold"/>
                                        <p:tgtEl>
                                          <p:spTgt spid="18"/>
                                        </p:tgtEl>
                                        <p:attrNameLst>
                                          <p:attrName>ppt_x</p:attrName>
                                          <p:attrName>ppt_y</p:attrName>
                                        </p:attrNameLst>
                                      </p:cBhvr>
                                      <p:rCtr x="3872" y="0"/>
                                    </p:animMotion>
                                  </p:childTnLst>
                                </p:cTn>
                              </p:par>
                              <p:par>
                                <p:cTn id="29" presetID="10" presetClass="entr" presetSubtype="0" fill="hold" grpId="0" nodeType="withEffect">
                                  <p:stCondLst>
                                    <p:cond delay="9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63" presetClass="path" presetSubtype="0" accel="100000" autoRev="1" fill="hold" grpId="1" nodeType="withEffect">
                                  <p:stCondLst>
                                    <p:cond delay="400"/>
                                  </p:stCondLst>
                                  <p:childTnLst>
                                    <p:animMotion origin="layout" path="M -2.77778E-6 1.60494E-6 L 0.07743 1.60494E-6 " pathEditMode="relative" rAng="0" ptsTypes="AA">
                                      <p:cBhvr>
                                        <p:cTn id="33" dur="500" fill="hold"/>
                                        <p:tgtEl>
                                          <p:spTgt spid="17"/>
                                        </p:tgtEl>
                                        <p:attrNameLst>
                                          <p:attrName>ppt_x</p:attrName>
                                          <p:attrName>ppt_y</p:attrName>
                                        </p:attrNameLst>
                                      </p:cBhvr>
                                      <p:rCtr x="3872" y="0"/>
                                    </p:animMotion>
                                  </p:childTnLst>
                                </p:cTn>
                              </p:par>
                              <p:par>
                                <p:cTn id="34" presetID="10" presetClass="entr" presetSubtype="0" fill="hold" grpId="0" nodeType="withEffect">
                                  <p:stCondLst>
                                    <p:cond delay="10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63" presetClass="path" presetSubtype="0" accel="100000" autoRev="1" fill="hold" grpId="1" nodeType="withEffect">
                                  <p:stCondLst>
                                    <p:cond delay="500"/>
                                  </p:stCondLst>
                                  <p:childTnLst>
                                    <p:animMotion origin="layout" path="M -2.77778E-6 1.60494E-6 L 0.07743 1.60494E-6 " pathEditMode="relative" rAng="0" ptsTypes="AA">
                                      <p:cBhvr>
                                        <p:cTn id="38" dur="500" fill="hold"/>
                                        <p:tgtEl>
                                          <p:spTgt spid="19"/>
                                        </p:tgtEl>
                                        <p:attrNameLst>
                                          <p:attrName>ppt_x</p:attrName>
                                          <p:attrName>ppt_y</p:attrName>
                                        </p:attrNameLst>
                                      </p:cBhvr>
                                      <p:rCtr x="3872" y="0"/>
                                    </p:animMotion>
                                  </p:childTnLst>
                                </p:cTn>
                              </p:par>
                              <p:par>
                                <p:cTn id="39" presetID="10" presetClass="entr" presetSubtype="0" fill="hold" grpId="0" nodeType="withEffect">
                                  <p:stCondLst>
                                    <p:cond delay="11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63" presetClass="path" presetSubtype="0" accel="100000" autoRev="1" fill="hold" grpId="1" nodeType="withEffect">
                                  <p:stCondLst>
                                    <p:cond delay="600"/>
                                  </p:stCondLst>
                                  <p:childTnLst>
                                    <p:animMotion origin="layout" path="M -2.77778E-6 1.60494E-6 L 0.07743 1.60494E-6 " pathEditMode="relative" rAng="0" ptsTypes="AA">
                                      <p:cBhvr>
                                        <p:cTn id="43" dur="500" fill="hold"/>
                                        <p:tgtEl>
                                          <p:spTgt spid="20"/>
                                        </p:tgtEl>
                                        <p:attrNameLst>
                                          <p:attrName>ppt_x</p:attrName>
                                          <p:attrName>ppt_y</p:attrName>
                                        </p:attrNameLst>
                                      </p:cBhvr>
                                      <p:rCtr x="38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16" grpId="0"/>
      <p:bldP spid="16" grpId="1"/>
      <p:bldP spid="19" grpId="0"/>
      <p:bldP spid="19" grpId="1"/>
      <p:bldP spid="17" grpId="0"/>
      <p:bldP spid="17" grpId="1"/>
      <p:bldP spid="20" grpId="0"/>
      <p:bldP spid="20" grpId="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04" y="281657"/>
            <a:ext cx="5928297" cy="1442759"/>
          </a:xfrm>
        </p:spPr>
        <p:txBody>
          <a:bodyPr/>
          <a:lstStyle/>
          <a:p>
            <a:r>
              <a:rPr lang="en-US" dirty="0"/>
              <a:t>Video: growth mindset thinking in action</a:t>
            </a:r>
          </a:p>
        </p:txBody>
      </p:sp>
      <p:pic>
        <p:nvPicPr>
          <p:cNvPr id="8" name="Picture 7"/>
          <p:cNvPicPr>
            <a:picLocks noChangeAspect="1"/>
          </p:cNvPicPr>
          <p:nvPr/>
        </p:nvPicPr>
        <p:blipFill rotWithShape="1">
          <a:blip r:embed="rId3"/>
          <a:srcRect l="4214" r="5701"/>
          <a:stretch/>
        </p:blipFill>
        <p:spPr>
          <a:xfrm>
            <a:off x="6400800" y="931260"/>
            <a:ext cx="5486400" cy="5153301"/>
          </a:xfrm>
          <a:prstGeom prst="rect">
            <a:avLst/>
          </a:prstGeom>
        </p:spPr>
      </p:pic>
      <p:sp>
        <p:nvSpPr>
          <p:cNvPr id="25" name="Rectangle 24" descr="Image with &quot;Growth Mindset Thinking in Action&quot; in the middle of a star, surrounded by the numbers 1-5 clockwise around the star."/>
          <p:cNvSpPr/>
          <p:nvPr/>
        </p:nvSpPr>
        <p:spPr bwMode="auto">
          <a:xfrm>
            <a:off x="6096001" y="0"/>
            <a:ext cx="6096000" cy="6858000"/>
          </a:xfrm>
          <a:prstGeom prst="rect">
            <a:avLst/>
          </a:prstGeom>
          <a:solidFill>
            <a:schemeClr val="tx1">
              <a:alpha val="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13542" y="4595137"/>
            <a:ext cx="3696477" cy="1076896"/>
            <a:chOff x="0" y="3333751"/>
            <a:chExt cx="2772358" cy="807672"/>
          </a:xfrm>
        </p:grpSpPr>
        <p:sp>
          <p:nvSpPr>
            <p:cNvPr id="15" name="Rectangle 14" descr="Shaded background behind video play button icon"/>
            <p:cNvSpPr/>
            <p:nvPr/>
          </p:nvSpPr>
          <p:spPr bwMode="auto">
            <a:xfrm>
              <a:off x="0" y="3333751"/>
              <a:ext cx="2772358" cy="807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Shaded background with text that says, &quot;Play Video - must be in Presentation Mode to play video&quot;"/>
            <p:cNvSpPr/>
            <p:nvPr/>
          </p:nvSpPr>
          <p:spPr bwMode="auto">
            <a:xfrm>
              <a:off x="791158" y="3368013"/>
              <a:ext cx="1981200" cy="73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defTabSz="1243265" fontAlgn="base">
                <a:lnSpc>
                  <a:spcPct val="90000"/>
                </a:lnSpc>
                <a:spcBef>
                  <a:spcPct val="0"/>
                </a:spcBef>
                <a:spcAft>
                  <a:spcPct val="0"/>
                </a:spcAft>
              </a:pPr>
              <a:r>
                <a:rPr lang="en-US" sz="2133" b="1" dirty="0">
                  <a:solidFill>
                    <a:schemeClr val="tx2"/>
                  </a:solidFill>
                  <a:ea typeface="Segoe UI" pitchFamily="34" charset="0"/>
                  <a:cs typeface="Segoe UI" pitchFamily="34" charset="0"/>
                </a:rPr>
                <a:t>Play Video</a:t>
              </a:r>
            </a:p>
            <a:p>
              <a:pPr defTabSz="1243265" fontAlgn="base">
                <a:lnSpc>
                  <a:spcPct val="90000"/>
                </a:lnSpc>
                <a:spcBef>
                  <a:spcPct val="0"/>
                </a:spcBef>
                <a:spcAft>
                  <a:spcPct val="0"/>
                </a:spcAft>
              </a:pPr>
              <a:r>
                <a:rPr lang="en-US" sz="1333" b="1" dirty="0">
                  <a:solidFill>
                    <a:schemeClr val="tx1">
                      <a:lumMod val="50000"/>
                      <a:lumOff val="50000"/>
                    </a:schemeClr>
                  </a:solidFill>
                  <a:ea typeface="Segoe UI" pitchFamily="34" charset="0"/>
                  <a:cs typeface="Segoe UI" pitchFamily="34" charset="0"/>
                </a:rPr>
                <a:t>must be in ‘Presentation Mode’ to Play video</a:t>
              </a:r>
              <a:endParaRPr lang="en-US" sz="1333" dirty="0">
                <a:solidFill>
                  <a:schemeClr val="tx1">
                    <a:lumMod val="50000"/>
                    <a:lumOff val="50000"/>
                  </a:schemeClr>
                </a:solidFill>
                <a:ea typeface="Segoe UI" pitchFamily="34" charset="0"/>
                <a:cs typeface="Segoe UI" pitchFamily="34" charset="0"/>
              </a:endParaRPr>
            </a:p>
          </p:txBody>
        </p:sp>
        <p:grpSp>
          <p:nvGrpSpPr>
            <p:cNvPr id="19" name="Group 18"/>
            <p:cNvGrpSpPr/>
            <p:nvPr/>
          </p:nvGrpSpPr>
          <p:grpSpPr>
            <a:xfrm>
              <a:off x="317122" y="3483976"/>
              <a:ext cx="506695" cy="507487"/>
              <a:chOff x="9158288" y="-6042025"/>
              <a:chExt cx="3043237" cy="3048000"/>
            </a:xfrm>
            <a:solidFill>
              <a:schemeClr val="tx2"/>
            </a:solidFill>
          </p:grpSpPr>
          <p:sp>
            <p:nvSpPr>
              <p:cNvPr id="21" name="Freeform 5" descr="Icon of video play button"/>
              <p:cNvSpPr>
                <a:spLocks noEditPoints="1"/>
              </p:cNvSpPr>
              <p:nvPr/>
            </p:nvSpPr>
            <p:spPr bwMode="auto">
              <a:xfrm>
                <a:off x="9158288" y="-6042025"/>
                <a:ext cx="3043237" cy="3048000"/>
              </a:xfrm>
              <a:custGeom>
                <a:avLst/>
                <a:gdLst>
                  <a:gd name="T0" fmla="*/ 809 w 809"/>
                  <a:gd name="T1" fmla="*/ 405 h 810"/>
                  <a:gd name="T2" fmla="*/ 405 w 809"/>
                  <a:gd name="T3" fmla="*/ 810 h 810"/>
                  <a:gd name="T4" fmla="*/ 0 w 809"/>
                  <a:gd name="T5" fmla="*/ 405 h 810"/>
                  <a:gd name="T6" fmla="*/ 405 w 809"/>
                  <a:gd name="T7" fmla="*/ 0 h 810"/>
                  <a:gd name="T8" fmla="*/ 809 w 809"/>
                  <a:gd name="T9" fmla="*/ 405 h 810"/>
                  <a:gd name="T10" fmla="*/ 36 w 809"/>
                  <a:gd name="T11" fmla="*/ 405 h 810"/>
                  <a:gd name="T12" fmla="*/ 405 w 809"/>
                  <a:gd name="T13" fmla="*/ 773 h 810"/>
                  <a:gd name="T14" fmla="*/ 773 w 809"/>
                  <a:gd name="T15" fmla="*/ 405 h 810"/>
                  <a:gd name="T16" fmla="*/ 405 w 809"/>
                  <a:gd name="T17" fmla="*/ 37 h 810"/>
                  <a:gd name="T18" fmla="*/ 36 w 809"/>
                  <a:gd name="T19" fmla="*/ 4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10">
                    <a:moveTo>
                      <a:pt x="809" y="405"/>
                    </a:moveTo>
                    <a:cubicBezTo>
                      <a:pt x="809" y="628"/>
                      <a:pt x="628" y="810"/>
                      <a:pt x="405" y="810"/>
                    </a:cubicBezTo>
                    <a:cubicBezTo>
                      <a:pt x="182" y="810"/>
                      <a:pt x="0" y="628"/>
                      <a:pt x="0" y="405"/>
                    </a:cubicBezTo>
                    <a:cubicBezTo>
                      <a:pt x="0" y="182"/>
                      <a:pt x="182" y="0"/>
                      <a:pt x="405" y="0"/>
                    </a:cubicBezTo>
                    <a:cubicBezTo>
                      <a:pt x="628" y="0"/>
                      <a:pt x="809" y="182"/>
                      <a:pt x="809" y="405"/>
                    </a:cubicBezTo>
                    <a:close/>
                    <a:moveTo>
                      <a:pt x="36" y="405"/>
                    </a:moveTo>
                    <a:cubicBezTo>
                      <a:pt x="36" y="608"/>
                      <a:pt x="202" y="773"/>
                      <a:pt x="405" y="773"/>
                    </a:cubicBezTo>
                    <a:cubicBezTo>
                      <a:pt x="608" y="773"/>
                      <a:pt x="773" y="608"/>
                      <a:pt x="773" y="405"/>
                    </a:cubicBezTo>
                    <a:cubicBezTo>
                      <a:pt x="773" y="202"/>
                      <a:pt x="608" y="37"/>
                      <a:pt x="405" y="37"/>
                    </a:cubicBezTo>
                    <a:cubicBezTo>
                      <a:pt x="202" y="37"/>
                      <a:pt x="36" y="202"/>
                      <a:pt x="36"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 descr="Icon of video play button"/>
              <p:cNvSpPr>
                <a:spLocks/>
              </p:cNvSpPr>
              <p:nvPr/>
            </p:nvSpPr>
            <p:spPr bwMode="auto">
              <a:xfrm>
                <a:off x="10440988" y="-5162550"/>
                <a:ext cx="873125" cy="1287463"/>
              </a:xfrm>
              <a:custGeom>
                <a:avLst/>
                <a:gdLst>
                  <a:gd name="T0" fmla="*/ 0 w 550"/>
                  <a:gd name="T1" fmla="*/ 811 h 811"/>
                  <a:gd name="T2" fmla="*/ 550 w 550"/>
                  <a:gd name="T3" fmla="*/ 406 h 811"/>
                  <a:gd name="T4" fmla="*/ 0 w 550"/>
                  <a:gd name="T5" fmla="*/ 0 h 811"/>
                  <a:gd name="T6" fmla="*/ 0 w 550"/>
                  <a:gd name="T7" fmla="*/ 811 h 811"/>
                </a:gdLst>
                <a:ahLst/>
                <a:cxnLst>
                  <a:cxn ang="0">
                    <a:pos x="T0" y="T1"/>
                  </a:cxn>
                  <a:cxn ang="0">
                    <a:pos x="T2" y="T3"/>
                  </a:cxn>
                  <a:cxn ang="0">
                    <a:pos x="T4" y="T5"/>
                  </a:cxn>
                  <a:cxn ang="0">
                    <a:pos x="T6" y="T7"/>
                  </a:cxn>
                </a:cxnLst>
                <a:rect l="0" t="0" r="r" b="b"/>
                <a:pathLst>
                  <a:path w="550" h="811">
                    <a:moveTo>
                      <a:pt x="0" y="811"/>
                    </a:moveTo>
                    <a:lnTo>
                      <a:pt x="550" y="406"/>
                    </a:lnTo>
                    <a:lnTo>
                      <a:pt x="0" y="0"/>
                    </a:lnTo>
                    <a:lnTo>
                      <a:pt x="0"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3" name="TextBox 2"/>
          <p:cNvSpPr txBox="1"/>
          <p:nvPr/>
        </p:nvSpPr>
        <p:spPr>
          <a:xfrm>
            <a:off x="5335481" y="3904942"/>
            <a:ext cx="1946058" cy="544765"/>
          </a:xfrm>
          <a:prstGeom prst="rect">
            <a:avLst/>
          </a:prstGeom>
          <a:noFill/>
        </p:spPr>
        <p:txBody>
          <a:bodyPr wrap="square" lIns="182880" tIns="146304" rIns="182880" bIns="146304" rtlCol="0">
            <a:spAutoFit/>
          </a:bodyPr>
          <a:lstStyle/>
          <a:p>
            <a:pPr algn="r">
              <a:lnSpc>
                <a:spcPct val="90000"/>
              </a:lnSpc>
              <a:spcAft>
                <a:spcPts val="600"/>
              </a:spcAft>
            </a:pPr>
            <a:r>
              <a:rPr lang="en-US" b="1" i="1" dirty="0">
                <a:gradFill>
                  <a:gsLst>
                    <a:gs pos="2917">
                      <a:schemeClr val="tx1"/>
                    </a:gs>
                    <a:gs pos="30000">
                      <a:schemeClr val="tx1"/>
                    </a:gs>
                  </a:gsLst>
                  <a:lin ang="5400000" scaled="0"/>
                </a:gradFill>
                <a:latin typeface="Comic Sans MS" panose="030F0702030302020204" pitchFamily="66" charset="0"/>
              </a:rPr>
              <a:t>Be self-aware</a:t>
            </a:r>
          </a:p>
        </p:txBody>
      </p:sp>
      <p:sp>
        <p:nvSpPr>
          <p:cNvPr id="17" name="TextBox 16"/>
          <p:cNvSpPr txBox="1"/>
          <p:nvPr/>
        </p:nvSpPr>
        <p:spPr>
          <a:xfrm>
            <a:off x="6180339" y="1859486"/>
            <a:ext cx="1740023" cy="544765"/>
          </a:xfrm>
          <a:prstGeom prst="rect">
            <a:avLst/>
          </a:prstGeom>
          <a:noFill/>
        </p:spPr>
        <p:txBody>
          <a:bodyPr wrap="square" lIns="182880" tIns="146304" rIns="182880" bIns="146304" rtlCol="0">
            <a:spAutoFit/>
          </a:bodyPr>
          <a:lstStyle/>
          <a:p>
            <a:pPr algn="r">
              <a:lnSpc>
                <a:spcPct val="90000"/>
              </a:lnSpc>
              <a:spcAft>
                <a:spcPts val="600"/>
              </a:spcAft>
            </a:pPr>
            <a:r>
              <a:rPr lang="en-US" b="1" i="1" dirty="0">
                <a:gradFill>
                  <a:gsLst>
                    <a:gs pos="2917">
                      <a:schemeClr val="tx1"/>
                    </a:gs>
                    <a:gs pos="30000">
                      <a:schemeClr val="tx1"/>
                    </a:gs>
                  </a:gsLst>
                  <a:lin ang="5400000" scaled="0"/>
                </a:gradFill>
                <a:latin typeface="Comic Sans MS" panose="030F0702030302020204" pitchFamily="66" charset="0"/>
              </a:rPr>
              <a:t>Experiment</a:t>
            </a:r>
          </a:p>
        </p:txBody>
      </p:sp>
      <p:sp>
        <p:nvSpPr>
          <p:cNvPr id="18" name="TextBox 17"/>
          <p:cNvSpPr txBox="1"/>
          <p:nvPr/>
        </p:nvSpPr>
        <p:spPr>
          <a:xfrm>
            <a:off x="10451976" y="1161185"/>
            <a:ext cx="1740023" cy="1043363"/>
          </a:xfrm>
          <a:prstGeom prst="rect">
            <a:avLst/>
          </a:prstGeom>
          <a:noFill/>
        </p:spPr>
        <p:txBody>
          <a:bodyPr wrap="square" lIns="182880" tIns="146304" rIns="182880" bIns="146304" rtlCol="0">
            <a:spAutoFit/>
          </a:bodyPr>
          <a:lstStyle/>
          <a:p>
            <a:pPr>
              <a:lnSpc>
                <a:spcPct val="90000"/>
              </a:lnSpc>
              <a:spcAft>
                <a:spcPts val="600"/>
              </a:spcAft>
            </a:pPr>
            <a:r>
              <a:rPr lang="en-US" b="1" i="1" dirty="0">
                <a:gradFill>
                  <a:gsLst>
                    <a:gs pos="2917">
                      <a:schemeClr val="tx1"/>
                    </a:gs>
                    <a:gs pos="30000">
                      <a:schemeClr val="tx1"/>
                    </a:gs>
                  </a:gsLst>
                  <a:lin ang="5400000" scaled="0"/>
                </a:gradFill>
                <a:latin typeface="Comic Sans MS" panose="030F0702030302020204" pitchFamily="66" charset="0"/>
              </a:rPr>
              <a:t>Focus on progress over time</a:t>
            </a:r>
          </a:p>
        </p:txBody>
      </p:sp>
      <p:sp>
        <p:nvSpPr>
          <p:cNvPr id="20" name="TextBox 19"/>
          <p:cNvSpPr txBox="1"/>
          <p:nvPr/>
        </p:nvSpPr>
        <p:spPr>
          <a:xfrm>
            <a:off x="10756777" y="3507910"/>
            <a:ext cx="1740023" cy="794064"/>
          </a:xfrm>
          <a:prstGeom prst="rect">
            <a:avLst/>
          </a:prstGeom>
          <a:noFill/>
        </p:spPr>
        <p:txBody>
          <a:bodyPr wrap="square" lIns="182880" tIns="146304" rIns="182880" bIns="146304" rtlCol="0">
            <a:spAutoFit/>
          </a:bodyPr>
          <a:lstStyle/>
          <a:p>
            <a:pPr>
              <a:lnSpc>
                <a:spcPct val="90000"/>
              </a:lnSpc>
              <a:spcAft>
                <a:spcPts val="600"/>
              </a:spcAft>
            </a:pPr>
            <a:r>
              <a:rPr lang="en-US" b="1" i="1" dirty="0">
                <a:gradFill>
                  <a:gsLst>
                    <a:gs pos="2917">
                      <a:schemeClr val="tx1"/>
                    </a:gs>
                    <a:gs pos="30000">
                      <a:schemeClr val="tx1"/>
                    </a:gs>
                  </a:gsLst>
                  <a:lin ang="5400000" scaled="0"/>
                </a:gradFill>
                <a:latin typeface="Comic Sans MS" panose="030F0702030302020204" pitchFamily="66" charset="0"/>
              </a:rPr>
              <a:t>Learn from others</a:t>
            </a:r>
          </a:p>
        </p:txBody>
      </p:sp>
      <p:sp>
        <p:nvSpPr>
          <p:cNvPr id="23" name="TextBox 22"/>
          <p:cNvSpPr txBox="1"/>
          <p:nvPr/>
        </p:nvSpPr>
        <p:spPr>
          <a:xfrm>
            <a:off x="7661429" y="5654133"/>
            <a:ext cx="3255146" cy="544765"/>
          </a:xfrm>
          <a:prstGeom prst="rect">
            <a:avLst/>
          </a:prstGeom>
          <a:noFill/>
        </p:spPr>
        <p:txBody>
          <a:bodyPr wrap="square" lIns="182880" tIns="146304" rIns="182880" bIns="146304" rtlCol="0">
            <a:spAutoFit/>
          </a:bodyPr>
          <a:lstStyle/>
          <a:p>
            <a:pPr>
              <a:lnSpc>
                <a:spcPct val="90000"/>
              </a:lnSpc>
              <a:spcAft>
                <a:spcPts val="600"/>
              </a:spcAft>
            </a:pPr>
            <a:r>
              <a:rPr lang="en-US" b="1" i="1" dirty="0">
                <a:gradFill>
                  <a:gsLst>
                    <a:gs pos="2917">
                      <a:schemeClr val="tx1"/>
                    </a:gs>
                    <a:gs pos="30000">
                      <a:schemeClr val="tx1"/>
                    </a:gs>
                  </a:gsLst>
                  <a:lin ang="5400000" scaled="0"/>
                </a:gradFill>
                <a:latin typeface="Comic Sans MS" panose="030F0702030302020204" pitchFamily="66" charset="0"/>
              </a:rPr>
              <a:t>Choose the right words</a:t>
            </a:r>
          </a:p>
        </p:txBody>
      </p:sp>
    </p:spTree>
    <p:extLst>
      <p:ext uri="{BB962C8B-B14F-4D97-AF65-F5344CB8AC3E}">
        <p14:creationId xmlns:p14="http://schemas.microsoft.com/office/powerpoint/2010/main" val="2227147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100000" autoRev="1" fill="hold" grpId="1" nodeType="withEffect">
                                  <p:stCondLst>
                                    <p:cond delay="0"/>
                                  </p:stCondLst>
                                  <p:childTnLst>
                                    <p:animMotion origin="layout" path="M -8.33333E-7 3.7037E-6 L 0.07743 3.7037E-6 " pathEditMode="relative" rAng="0" ptsTypes="AA">
                                      <p:cBhvr>
                                        <p:cTn id="9" dur="500" fill="hold"/>
                                        <p:tgtEl>
                                          <p:spTgt spid="2"/>
                                        </p:tgtEl>
                                        <p:attrNameLst>
                                          <p:attrName>ppt_x</p:attrName>
                                          <p:attrName>ppt_y</p:attrName>
                                        </p:attrNameLst>
                                      </p:cBhvr>
                                      <p:rCtr x="3872" y="0"/>
                                    </p:animMotion>
                                  </p:childTnLst>
                                </p:cTn>
                              </p:par>
                              <p:par>
                                <p:cTn id="10" presetID="2" presetClass="entr" presetSubtype="2" decel="100000" fill="hold" grpId="0" nodeType="withEffect">
                                  <p:stCondLst>
                                    <p:cond delay="10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6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100000" autoRev="1" fill="hold" nodeType="withEffect">
                                  <p:stCondLst>
                                    <p:cond delay="200"/>
                                  </p:stCondLst>
                                  <p:childTnLst>
                                    <p:animMotion origin="layout" path="M -3.33333E-6 -2.83951E-6 L 0.07743 -2.83951E-6 " pathEditMode="relative" rAng="0" ptsTypes="AA">
                                      <p:cBhvr>
                                        <p:cTn id="21" dur="500" fill="hold"/>
                                        <p:tgtEl>
                                          <p:spTgt spid="8"/>
                                        </p:tgtEl>
                                        <p:attrNameLst>
                                          <p:attrName>ppt_x</p:attrName>
                                          <p:attrName>ppt_y</p:attrName>
                                        </p:attrNameLst>
                                      </p:cBhvr>
                                      <p:rCtr x="3872" y="0"/>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P spid="3" grpId="0"/>
      <p:bldP spid="17" grpId="0"/>
      <p:bldP spid="18" grpId="0"/>
      <p:bldP spid="20"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ZA" sz="6600" dirty="0"/>
              <a:t>Making Magic Here</a:t>
            </a:r>
          </a:p>
        </p:txBody>
      </p:sp>
    </p:spTree>
    <p:extLst>
      <p:ext uri="{BB962C8B-B14F-4D97-AF65-F5344CB8AC3E}">
        <p14:creationId xmlns:p14="http://schemas.microsoft.com/office/powerpoint/2010/main" val="1725124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solidFill>
                  <a:srgbClr val="0072C6"/>
                </a:solidFill>
              </a:rPr>
              <a:t>Are you engaged or just satisfied ?</a:t>
            </a:r>
            <a:endParaRPr lang="en-US" sz="3600" dirty="0"/>
          </a:p>
        </p:txBody>
      </p:sp>
      <p:pic>
        <p:nvPicPr>
          <p:cNvPr id="3" name="Picture 2">
            <a:extLst>
              <a:ext uri="{FF2B5EF4-FFF2-40B4-BE49-F238E27FC236}">
                <a16:creationId xmlns:a16="http://schemas.microsoft.com/office/drawing/2014/main" id="{EBECB402-2C42-486C-9BD2-F1123DDDB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948" y="699281"/>
            <a:ext cx="6274931" cy="2191678"/>
          </a:xfrm>
          <a:prstGeom prst="rect">
            <a:avLst/>
          </a:prstGeom>
        </p:spPr>
      </p:pic>
      <p:sp>
        <p:nvSpPr>
          <p:cNvPr id="5" name="TextBox 4">
            <a:extLst>
              <a:ext uri="{FF2B5EF4-FFF2-40B4-BE49-F238E27FC236}">
                <a16:creationId xmlns:a16="http://schemas.microsoft.com/office/drawing/2014/main" id="{70122AB3-9DCE-40E5-BC14-381E2BF20ED0}"/>
              </a:ext>
            </a:extLst>
          </p:cNvPr>
          <p:cNvSpPr txBox="1"/>
          <p:nvPr/>
        </p:nvSpPr>
        <p:spPr>
          <a:xfrm>
            <a:off x="400833" y="2944198"/>
            <a:ext cx="2129425" cy="299372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505050"/>
                </a:solidFill>
                <a:effectLst/>
                <a:uLnTx/>
                <a:uFillTx/>
                <a:latin typeface="Segoe UI"/>
                <a:ea typeface="+mn-ea"/>
                <a:cs typeface="+mn-cs"/>
              </a:rPr>
              <a:t>What I do must have some </a:t>
            </a:r>
            <a:r>
              <a:rPr kumimoji="0" lang="en-ZA" sz="1200" b="1" i="0" u="none" strike="noStrike" kern="1200" cap="none" spc="0" normalizeH="0" baseline="0" noProof="0" dirty="0">
                <a:ln>
                  <a:noFill/>
                </a:ln>
                <a:solidFill>
                  <a:srgbClr val="505050"/>
                </a:solidFill>
                <a:effectLst/>
                <a:uLnTx/>
                <a:uFillTx/>
                <a:latin typeface="Segoe UI"/>
                <a:ea typeface="+mn-ea"/>
                <a:cs typeface="+mn-cs"/>
              </a:rPr>
              <a:t>significance to me</a:t>
            </a:r>
            <a:r>
              <a:rPr kumimoji="0" lang="en-ZA" sz="1200" b="0" i="0" u="none" strike="noStrike" kern="1200" cap="none" spc="0" normalizeH="0" baseline="0" noProof="0" dirty="0">
                <a:ln>
                  <a:noFill/>
                </a:ln>
                <a:solidFill>
                  <a:srgbClr val="505050"/>
                </a:solidFill>
                <a:effectLst/>
                <a:uLnTx/>
                <a:uFillTx/>
                <a:latin typeface="Segoe UI"/>
                <a:ea typeface="+mn-ea"/>
                <a:cs typeface="+mn-cs"/>
              </a:rPr>
              <a:t>; it must </a:t>
            </a:r>
            <a:r>
              <a:rPr kumimoji="0" lang="en-ZA" sz="1200" b="1" i="0" u="none" strike="noStrike" kern="1200" cap="none" spc="0" normalizeH="0" baseline="0" noProof="0" dirty="0">
                <a:ln>
                  <a:noFill/>
                </a:ln>
                <a:solidFill>
                  <a:srgbClr val="505050"/>
                </a:solidFill>
                <a:effectLst/>
                <a:uLnTx/>
                <a:uFillTx/>
                <a:latin typeface="Segoe UI"/>
                <a:ea typeface="+mn-ea"/>
                <a:cs typeface="+mn-cs"/>
              </a:rPr>
              <a:t>mean something to me personally</a:t>
            </a:r>
            <a:r>
              <a:rPr kumimoji="0" lang="en-ZA" sz="1200" b="0" i="0" u="none" strike="noStrike" kern="1200" cap="none" spc="0" normalizeH="0" baseline="0" noProof="0" dirty="0">
                <a:ln>
                  <a:noFill/>
                </a:ln>
                <a:solidFill>
                  <a:srgbClr val="505050"/>
                </a:solidFill>
                <a:effectLst/>
                <a:uLnTx/>
                <a:uFillTx/>
                <a:latin typeface="Segoe UI"/>
                <a:ea typeface="+mn-ea"/>
                <a:cs typeface="+mn-cs"/>
              </a:rPr>
              <a:t>, and on </a:t>
            </a:r>
            <a:r>
              <a:rPr kumimoji="0" lang="en-ZA" sz="1200" b="1" i="0" u="none" strike="noStrike" kern="1200" cap="none" spc="0" normalizeH="0" baseline="0" noProof="0" dirty="0">
                <a:ln>
                  <a:noFill/>
                </a:ln>
                <a:solidFill>
                  <a:srgbClr val="505050"/>
                </a:solidFill>
                <a:effectLst/>
                <a:uLnTx/>
                <a:uFillTx/>
                <a:latin typeface="Segoe UI"/>
                <a:ea typeface="+mn-ea"/>
                <a:cs typeface="+mn-cs"/>
              </a:rPr>
              <a:t>more than just a surface level. </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me, </a:t>
            </a:r>
            <a:r>
              <a:rPr kumimoji="0" lang="en-ZA" sz="1200" b="1" i="0" u="none" strike="noStrike" kern="1200" cap="none" spc="0" normalizeH="0" baseline="0" noProof="0" dirty="0">
                <a:ln>
                  <a:noFill/>
                </a:ln>
                <a:solidFill>
                  <a:srgbClr val="505050"/>
                </a:solidFill>
                <a:effectLst/>
                <a:uLnTx/>
                <a:uFillTx/>
                <a:latin typeface="Segoe UI"/>
                <a:ea typeface="+mn-ea"/>
                <a:cs typeface="+mn-cs"/>
              </a:rPr>
              <a:t>my work is something of value—something of worth. </a:t>
            </a:r>
            <a:r>
              <a:rPr kumimoji="0" lang="en-ZA" sz="1200" b="0" i="0" u="none" strike="noStrike" kern="1200" cap="none" spc="0" normalizeH="0" baseline="0" noProof="0" dirty="0">
                <a:ln>
                  <a:noFill/>
                </a:ln>
                <a:solidFill>
                  <a:srgbClr val="505050"/>
                </a:solidFill>
                <a:effectLst/>
                <a:uLnTx/>
                <a:uFillTx/>
                <a:latin typeface="Segoe UI"/>
                <a:ea typeface="+mn-ea"/>
                <a:cs typeface="+mn-cs"/>
              </a:rPr>
              <a:t> If I’m only focused on a </a:t>
            </a:r>
            <a:r>
              <a:rPr kumimoji="0" lang="en-ZA" sz="1200" b="0" i="0" u="none" strike="noStrike" kern="1200" cap="none" spc="0" normalizeH="0" baseline="0" noProof="0" dirty="0" err="1">
                <a:ln>
                  <a:noFill/>
                </a:ln>
                <a:solidFill>
                  <a:srgbClr val="505050"/>
                </a:solidFill>
                <a:effectLst/>
                <a:uLnTx/>
                <a:uFillTx/>
                <a:latin typeface="Segoe UI"/>
                <a:ea typeface="+mn-ea"/>
                <a:cs typeface="+mn-cs"/>
              </a:rPr>
              <a:t>paycheck</a:t>
            </a:r>
            <a:r>
              <a:rPr kumimoji="0" lang="en-ZA" sz="1200" b="0" i="0" u="none" strike="noStrike" kern="1200" cap="none" spc="0" normalizeH="0" baseline="0" noProof="0" dirty="0">
                <a:ln>
                  <a:noFill/>
                </a:ln>
                <a:solidFill>
                  <a:srgbClr val="505050"/>
                </a:solidFill>
                <a:effectLst/>
                <a:uLnTx/>
                <a:uFillTx/>
                <a:latin typeface="Segoe UI"/>
                <a:ea typeface="+mn-ea"/>
                <a:cs typeface="+mn-cs"/>
              </a:rPr>
              <a:t>, I am willing to put in as much work as is commensurate with the </a:t>
            </a:r>
            <a:r>
              <a:rPr kumimoji="0" lang="en-ZA" sz="1200" b="0" i="0" u="none" strike="noStrike" kern="1200" cap="none" spc="0" normalizeH="0" baseline="0" noProof="0" dirty="0" err="1">
                <a:ln>
                  <a:noFill/>
                </a:ln>
                <a:solidFill>
                  <a:srgbClr val="505050"/>
                </a:solidFill>
                <a:effectLst/>
                <a:uLnTx/>
                <a:uFillTx/>
                <a:latin typeface="Segoe UI"/>
                <a:ea typeface="+mn-ea"/>
                <a:cs typeface="+mn-cs"/>
              </a:rPr>
              <a:t>paycheck</a:t>
            </a:r>
            <a:r>
              <a:rPr kumimoji="0" lang="en-ZA" sz="1200" b="0" i="0" u="none" strike="noStrike" kern="1200" cap="none" spc="0" normalizeH="0" baseline="0" noProof="0" dirty="0">
                <a:ln>
                  <a:noFill/>
                </a:ln>
                <a:solidFill>
                  <a:srgbClr val="505050"/>
                </a:solidFill>
                <a:effectLst/>
                <a:uLnTx/>
                <a:uFillTx/>
                <a:latin typeface="Segoe UI"/>
                <a:ea typeface="+mn-ea"/>
                <a:cs typeface="+mn-cs"/>
              </a:rPr>
              <a:t>.  However, </a:t>
            </a:r>
            <a:r>
              <a:rPr kumimoji="0" lang="en-ZA" sz="1200" b="1" i="0" u="none" strike="noStrike" kern="1200" cap="none" spc="0" normalizeH="0" baseline="0" noProof="0" dirty="0">
                <a:ln>
                  <a:noFill/>
                </a:ln>
                <a:solidFill>
                  <a:srgbClr val="505050"/>
                </a:solidFill>
                <a:effectLst/>
                <a:uLnTx/>
                <a:uFillTx/>
                <a:latin typeface="Segoe UI"/>
                <a:ea typeface="+mn-ea"/>
                <a:cs typeface="+mn-cs"/>
              </a:rPr>
              <a:t>when my work has meaning to me, what I do has greater purpose</a:t>
            </a:r>
            <a:endParaRPr kumimoji="0" lang="en-US" sz="12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7" name="TextBox 6">
            <a:extLst>
              <a:ext uri="{FF2B5EF4-FFF2-40B4-BE49-F238E27FC236}">
                <a16:creationId xmlns:a16="http://schemas.microsoft.com/office/drawing/2014/main" id="{3D8D3978-345F-496A-BB6B-4FF2A616DB54}"/>
              </a:ext>
            </a:extLst>
          </p:cNvPr>
          <p:cNvSpPr txBox="1"/>
          <p:nvPr/>
        </p:nvSpPr>
        <p:spPr>
          <a:xfrm>
            <a:off x="2638816" y="2997434"/>
            <a:ext cx="2129425" cy="299372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505050"/>
                </a:solidFill>
                <a:effectLst/>
                <a:uLnTx/>
                <a:uFillTx/>
                <a:latin typeface="Segoe UI"/>
                <a:ea typeface="+mn-ea"/>
                <a:cs typeface="+mn-cs"/>
              </a:rPr>
              <a:t>Do I have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freedom</a:t>
            </a:r>
            <a:r>
              <a:rPr kumimoji="0" lang="en-ZA" sz="1200" b="0" i="0" u="none" strike="noStrike" kern="1200" cap="none" spc="0" normalizeH="0" baseline="0" noProof="0" dirty="0">
                <a:ln>
                  <a:noFill/>
                </a:ln>
                <a:solidFill>
                  <a:srgbClr val="505050"/>
                </a:solidFill>
                <a:effectLst/>
                <a:uLnTx/>
                <a:uFillTx/>
                <a:latin typeface="Segoe UI"/>
                <a:ea typeface="+mn-ea"/>
                <a:cs typeface="+mn-cs"/>
              </a:rPr>
              <a:t> and </a:t>
            </a:r>
            <a:r>
              <a:rPr kumimoji="0" lang="en-ZA" sz="1200" b="1" i="0" u="none" strike="noStrike" kern="1200" cap="none" spc="0" normalizeH="0" baseline="0" noProof="0" dirty="0">
                <a:ln>
                  <a:noFill/>
                </a:ln>
                <a:solidFill>
                  <a:srgbClr val="505050"/>
                </a:solidFill>
                <a:effectLst/>
                <a:uLnTx/>
                <a:uFillTx/>
                <a:latin typeface="Segoe UI"/>
                <a:ea typeface="+mn-ea"/>
                <a:cs typeface="+mn-cs"/>
              </a:rPr>
              <a:t>empowerment</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perform my job in a way that I do best?  </a:t>
            </a:r>
            <a:r>
              <a:rPr kumimoji="0" lang="en-ZA" sz="1200" b="1" i="0" u="none" strike="noStrike" kern="1200" cap="none" spc="0" normalizeH="0" baseline="0" noProof="0" dirty="0">
                <a:ln>
                  <a:noFill/>
                </a:ln>
                <a:solidFill>
                  <a:srgbClr val="505050"/>
                </a:solidFill>
                <a:effectLst/>
                <a:uLnTx/>
                <a:uFillTx/>
                <a:latin typeface="Segoe UI"/>
                <a:ea typeface="+mn-ea"/>
                <a:cs typeface="+mn-cs"/>
              </a:rPr>
              <a:t>Autonomy</a:t>
            </a:r>
            <a:r>
              <a:rPr kumimoji="0" lang="en-ZA" sz="1200" b="0" i="0" u="none" strike="noStrike" kern="1200" cap="none" spc="0" normalizeH="0" baseline="0" noProof="0" dirty="0">
                <a:ln>
                  <a:noFill/>
                </a:ln>
                <a:solidFill>
                  <a:srgbClr val="505050"/>
                </a:solidFill>
                <a:effectLst/>
                <a:uLnTx/>
                <a:uFillTx/>
                <a:latin typeface="Segoe UI"/>
                <a:ea typeface="+mn-ea"/>
                <a:cs typeface="+mn-cs"/>
              </a:rPr>
              <a:t> involves a degree of </a:t>
            </a:r>
            <a:r>
              <a:rPr kumimoji="0" lang="en-ZA" sz="1200" b="1" i="0" u="none" strike="noStrike" kern="1200" cap="none" spc="0" normalizeH="0" baseline="0" noProof="0" dirty="0">
                <a:ln>
                  <a:noFill/>
                </a:ln>
                <a:solidFill>
                  <a:srgbClr val="505050"/>
                </a:solidFill>
                <a:effectLst/>
                <a:uLnTx/>
                <a:uFillTx/>
                <a:latin typeface="Segoe UI"/>
                <a:ea typeface="+mn-ea"/>
                <a:cs typeface="+mn-cs"/>
              </a:rPr>
              <a:t>self-governance</a:t>
            </a:r>
            <a:r>
              <a:rPr kumimoji="0" lang="en-ZA" sz="1200" b="0" i="0" u="none" strike="noStrike" kern="1200" cap="none" spc="0" normalizeH="0" baseline="0" noProof="0" dirty="0">
                <a:ln>
                  <a:noFill/>
                </a:ln>
                <a:solidFill>
                  <a:srgbClr val="505050"/>
                </a:solidFill>
                <a:effectLst/>
                <a:uLnTx/>
                <a:uFillTx/>
                <a:latin typeface="Segoe UI"/>
                <a:ea typeface="+mn-ea"/>
                <a:cs typeface="+mn-cs"/>
              </a:rPr>
              <a:t>.  It allows me, as an </a:t>
            </a:r>
            <a:r>
              <a:rPr kumimoji="0" lang="en-ZA" sz="1200" b="1" i="0" u="none" strike="noStrike" kern="1200" cap="none" spc="0" normalizeH="0" baseline="0" noProof="0" dirty="0">
                <a:ln>
                  <a:noFill/>
                </a:ln>
                <a:solidFill>
                  <a:srgbClr val="505050"/>
                </a:solidFill>
                <a:effectLst/>
                <a:uLnTx/>
                <a:uFillTx/>
                <a:latin typeface="Segoe UI"/>
                <a:ea typeface="+mn-ea"/>
                <a:cs typeface="+mn-cs"/>
              </a:rPr>
              <a:t>individual</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a:t>
            </a:r>
            <a:r>
              <a:rPr kumimoji="0" lang="en-ZA" sz="1200" b="1" i="0" u="none" strike="noStrike" kern="1200" cap="none" spc="0" normalizeH="0" baseline="0" noProof="0" dirty="0">
                <a:ln>
                  <a:noFill/>
                </a:ln>
                <a:solidFill>
                  <a:srgbClr val="505050"/>
                </a:solidFill>
                <a:effectLst/>
                <a:uLnTx/>
                <a:uFillTx/>
                <a:latin typeface="Segoe UI"/>
                <a:ea typeface="+mn-ea"/>
                <a:cs typeface="+mn-cs"/>
              </a:rPr>
              <a:t>create</a:t>
            </a:r>
            <a:r>
              <a:rPr kumimoji="0" lang="en-ZA" sz="1200" b="0" i="0" u="none" strike="noStrike" kern="1200" cap="none" spc="0" normalizeH="0" baseline="0" noProof="0" dirty="0">
                <a:ln>
                  <a:noFill/>
                </a:ln>
                <a:solidFill>
                  <a:srgbClr val="505050"/>
                </a:solidFill>
                <a:effectLst/>
                <a:uLnTx/>
                <a:uFillTx/>
                <a:latin typeface="Segoe UI"/>
                <a:ea typeface="+mn-ea"/>
                <a:cs typeface="+mn-cs"/>
              </a:rPr>
              <a:t> or </a:t>
            </a:r>
            <a:r>
              <a:rPr kumimoji="0" lang="en-ZA" sz="1200" b="1" i="0" u="none" strike="noStrike" kern="1200" cap="none" spc="0" normalizeH="0" baseline="0" noProof="0" dirty="0">
                <a:ln>
                  <a:noFill/>
                </a:ln>
                <a:solidFill>
                  <a:srgbClr val="505050"/>
                </a:solidFill>
                <a:effectLst/>
                <a:uLnTx/>
                <a:uFillTx/>
                <a:latin typeface="Segoe UI"/>
                <a:ea typeface="+mn-ea"/>
                <a:cs typeface="+mn-cs"/>
              </a:rPr>
              <a:t>shape</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my role </a:t>
            </a:r>
            <a:r>
              <a:rPr kumimoji="0" lang="en-ZA" sz="1200" b="0" i="0" u="none" strike="noStrike" kern="1200" cap="none" spc="0" normalizeH="0" baseline="0" noProof="0" dirty="0">
                <a:ln>
                  <a:noFill/>
                </a:ln>
                <a:solidFill>
                  <a:srgbClr val="505050"/>
                </a:solidFill>
                <a:effectLst/>
                <a:uLnTx/>
                <a:uFillTx/>
                <a:latin typeface="Segoe UI"/>
                <a:ea typeface="+mn-ea"/>
                <a:cs typeface="+mn-cs"/>
              </a:rPr>
              <a:t>and </a:t>
            </a:r>
            <a:r>
              <a:rPr kumimoji="0" lang="en-ZA" sz="1200" b="1" i="0" u="none" strike="noStrike" kern="1200" cap="none" spc="0" normalizeH="0" baseline="0" noProof="0" dirty="0">
                <a:ln>
                  <a:noFill/>
                </a:ln>
                <a:solidFill>
                  <a:srgbClr val="505050"/>
                </a:solidFill>
                <a:effectLst/>
                <a:uLnTx/>
                <a:uFillTx/>
                <a:latin typeface="Segoe UI"/>
                <a:ea typeface="+mn-ea"/>
                <a:cs typeface="+mn-cs"/>
              </a:rPr>
              <a:t>environment </a:t>
            </a:r>
            <a:r>
              <a:rPr kumimoji="0" lang="en-ZA" sz="1200" b="0" i="0" u="none" strike="noStrike" kern="1200" cap="none" spc="0" normalizeH="0" baseline="0" noProof="0" dirty="0">
                <a:ln>
                  <a:noFill/>
                </a:ln>
                <a:solidFill>
                  <a:srgbClr val="505050"/>
                </a:solidFill>
                <a:effectLst/>
                <a:uLnTx/>
                <a:uFillTx/>
                <a:latin typeface="Segoe UI"/>
                <a:ea typeface="+mn-ea"/>
                <a:cs typeface="+mn-cs"/>
              </a:rPr>
              <a:t>in a way that is </a:t>
            </a:r>
            <a:r>
              <a:rPr kumimoji="0" lang="en-ZA" sz="1200" b="1" i="0" u="none" strike="noStrike" kern="1200" cap="none" spc="0" normalizeH="0" baseline="0" noProof="0" dirty="0">
                <a:ln>
                  <a:noFill/>
                </a:ln>
                <a:solidFill>
                  <a:srgbClr val="505050"/>
                </a:solidFill>
                <a:effectLst/>
                <a:uLnTx/>
                <a:uFillTx/>
                <a:latin typeface="Segoe UI"/>
                <a:ea typeface="+mn-ea"/>
                <a:cs typeface="+mn-cs"/>
              </a:rPr>
              <a:t>best for me </a:t>
            </a:r>
            <a:r>
              <a:rPr kumimoji="0" lang="en-ZA" sz="1200" b="0" i="0" u="none" strike="noStrike" kern="1200" cap="none" spc="0" normalizeH="0" baseline="0" noProof="0" dirty="0">
                <a:ln>
                  <a:noFill/>
                </a:ln>
                <a:solidFill>
                  <a:srgbClr val="505050"/>
                </a:solidFill>
                <a:effectLst/>
                <a:uLnTx/>
                <a:uFillTx/>
                <a:latin typeface="Segoe UI"/>
                <a:ea typeface="+mn-ea"/>
                <a:cs typeface="+mn-cs"/>
              </a:rPr>
              <a:t>and for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organization</a:t>
            </a:r>
            <a:r>
              <a:rPr kumimoji="0" lang="en-ZA" sz="1200" b="0" i="0" u="none" strike="noStrike" kern="1200" cap="none" spc="0" normalizeH="0" baseline="0" noProof="0" dirty="0">
                <a:ln>
                  <a:noFill/>
                </a:ln>
                <a:solidFill>
                  <a:srgbClr val="505050"/>
                </a:solidFill>
                <a:effectLst/>
                <a:uLnTx/>
                <a:uFillTx/>
                <a:latin typeface="Segoe UI"/>
                <a:ea typeface="+mn-ea"/>
                <a:cs typeface="+mn-cs"/>
              </a:rPr>
              <a:t>.</a:t>
            </a:r>
            <a:endParaRPr kumimoji="0" lang="en-US" sz="12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8" name="TextBox 7">
            <a:extLst>
              <a:ext uri="{FF2B5EF4-FFF2-40B4-BE49-F238E27FC236}">
                <a16:creationId xmlns:a16="http://schemas.microsoft.com/office/drawing/2014/main" id="{660780B5-B8BF-405B-B95D-18C5D19B9755}"/>
              </a:ext>
            </a:extLst>
          </p:cNvPr>
          <p:cNvSpPr txBox="1"/>
          <p:nvPr/>
        </p:nvSpPr>
        <p:spPr>
          <a:xfrm>
            <a:off x="4768241" y="2944197"/>
            <a:ext cx="2129425" cy="299372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505050"/>
                </a:solidFill>
                <a:effectLst/>
                <a:uLnTx/>
                <a:uFillTx/>
                <a:latin typeface="Segoe UI"/>
                <a:ea typeface="+mn-ea"/>
                <a:cs typeface="+mn-cs"/>
              </a:rPr>
              <a:t>There was a time </a:t>
            </a:r>
            <a:r>
              <a:rPr kumimoji="0" lang="en-ZA" sz="1200" b="1" i="0" u="none" strike="noStrike" kern="1200" cap="none" spc="0" normalizeH="0" baseline="0" noProof="0" dirty="0">
                <a:ln>
                  <a:noFill/>
                </a:ln>
                <a:solidFill>
                  <a:srgbClr val="505050"/>
                </a:solidFill>
                <a:effectLst/>
                <a:uLnTx/>
                <a:uFillTx/>
                <a:latin typeface="Segoe UI"/>
                <a:ea typeface="+mn-ea"/>
                <a:cs typeface="+mn-cs"/>
              </a:rPr>
              <a:t>years ago </a:t>
            </a:r>
            <a:r>
              <a:rPr kumimoji="0" lang="en-ZA" sz="1200" b="0" i="0" u="none" strike="noStrike" kern="1200" cap="none" spc="0" normalizeH="0" baseline="0" noProof="0" dirty="0">
                <a:ln>
                  <a:noFill/>
                </a:ln>
                <a:solidFill>
                  <a:srgbClr val="505050"/>
                </a:solidFill>
                <a:effectLst/>
                <a:uLnTx/>
                <a:uFillTx/>
                <a:latin typeface="Segoe UI"/>
                <a:ea typeface="+mn-ea"/>
                <a:cs typeface="+mn-cs"/>
              </a:rPr>
              <a:t>when one could </a:t>
            </a:r>
            <a:r>
              <a:rPr kumimoji="0" lang="en-ZA" sz="1200" b="1" i="0" u="none" strike="noStrike" kern="1200" cap="none" spc="0" normalizeH="0" baseline="0" noProof="0" dirty="0">
                <a:ln>
                  <a:noFill/>
                </a:ln>
                <a:solidFill>
                  <a:srgbClr val="505050"/>
                </a:solidFill>
                <a:effectLst/>
                <a:uLnTx/>
                <a:uFillTx/>
                <a:latin typeface="Segoe UI"/>
                <a:ea typeface="+mn-ea"/>
                <a:cs typeface="+mn-cs"/>
              </a:rPr>
              <a:t>maintain a base set of skills or level of development</a:t>
            </a:r>
            <a:r>
              <a:rPr kumimoji="0" lang="en-ZA" sz="1200" b="0" i="0" u="none" strike="noStrike" kern="1200" cap="none" spc="0" normalizeH="0" baseline="0" noProof="0" dirty="0">
                <a:ln>
                  <a:noFill/>
                </a:ln>
                <a:solidFill>
                  <a:srgbClr val="505050"/>
                </a:solidFill>
                <a:effectLst/>
                <a:uLnTx/>
                <a:uFillTx/>
                <a:latin typeface="Segoe UI"/>
                <a:ea typeface="+mn-ea"/>
                <a:cs typeface="+mn-cs"/>
              </a:rPr>
              <a:t>, and that base </a:t>
            </a:r>
            <a:r>
              <a:rPr kumimoji="0" lang="en-ZA" sz="1200" b="1" i="0" u="none" strike="noStrike" kern="1200" cap="none" spc="0" normalizeH="0" baseline="0" noProof="0" dirty="0">
                <a:ln>
                  <a:noFill/>
                </a:ln>
                <a:solidFill>
                  <a:srgbClr val="505050"/>
                </a:solidFill>
                <a:effectLst/>
                <a:uLnTx/>
                <a:uFillTx/>
                <a:latin typeface="Segoe UI"/>
                <a:ea typeface="+mn-ea"/>
                <a:cs typeface="+mn-cs"/>
              </a:rPr>
              <a:t>could carry that individual throughout his or her career</a:t>
            </a:r>
            <a:r>
              <a:rPr kumimoji="0" lang="en-ZA" sz="1200" b="0" i="0" u="none" strike="noStrike" kern="1200" cap="none" spc="0" normalizeH="0" baseline="0" noProof="0" dirty="0">
                <a:ln>
                  <a:noFill/>
                </a:ln>
                <a:solidFill>
                  <a:srgbClr val="505050"/>
                </a:solidFill>
                <a:effectLst/>
                <a:uLnTx/>
                <a:uFillTx/>
                <a:latin typeface="Segoe UI"/>
                <a:ea typeface="+mn-ea"/>
                <a:cs typeface="+mn-cs"/>
              </a:rPr>
              <a:t>.  However, our </a:t>
            </a:r>
            <a:r>
              <a:rPr kumimoji="0" lang="en-ZA" sz="1200" b="1" i="0" u="none" strike="noStrike" kern="1200" cap="none" spc="0" normalizeH="0" baseline="0" noProof="0" dirty="0">
                <a:ln>
                  <a:noFill/>
                </a:ln>
                <a:solidFill>
                  <a:srgbClr val="505050"/>
                </a:solidFill>
                <a:effectLst/>
                <a:uLnTx/>
                <a:uFillTx/>
                <a:latin typeface="Segoe UI"/>
                <a:ea typeface="+mn-ea"/>
                <a:cs typeface="+mn-cs"/>
              </a:rPr>
              <a:t>internal speed of change </a:t>
            </a:r>
            <a:r>
              <a:rPr kumimoji="0" lang="en-ZA" sz="1200" b="0" i="0" u="none" strike="noStrike" kern="1200" cap="none" spc="0" normalizeH="0" baseline="0" noProof="0" dirty="0">
                <a:ln>
                  <a:noFill/>
                </a:ln>
                <a:solidFill>
                  <a:srgbClr val="505050"/>
                </a:solidFill>
                <a:effectLst/>
                <a:uLnTx/>
                <a:uFillTx/>
                <a:latin typeface="Segoe UI"/>
                <a:ea typeface="+mn-ea"/>
                <a:cs typeface="+mn-cs"/>
              </a:rPr>
              <a:t>and </a:t>
            </a:r>
            <a:r>
              <a:rPr kumimoji="0" lang="en-ZA" sz="1200" b="1" i="0" u="none" strike="noStrike" kern="1200" cap="none" spc="0" normalizeH="0" baseline="0" noProof="0" dirty="0">
                <a:ln>
                  <a:noFill/>
                </a:ln>
                <a:solidFill>
                  <a:srgbClr val="505050"/>
                </a:solidFill>
                <a:effectLst/>
                <a:uLnTx/>
                <a:uFillTx/>
                <a:latin typeface="Segoe UI"/>
                <a:ea typeface="+mn-ea"/>
                <a:cs typeface="+mn-cs"/>
              </a:rPr>
              <a:t>growth</a:t>
            </a:r>
            <a:r>
              <a:rPr kumimoji="0" lang="en-ZA" sz="1200" b="0" i="0" u="none" strike="noStrike" kern="1200" cap="none" spc="0" normalizeH="0" baseline="0" noProof="0" dirty="0">
                <a:ln>
                  <a:noFill/>
                </a:ln>
                <a:solidFill>
                  <a:srgbClr val="505050"/>
                </a:solidFill>
                <a:effectLst/>
                <a:uLnTx/>
                <a:uFillTx/>
                <a:latin typeface="Segoe UI"/>
                <a:ea typeface="+mn-ea"/>
                <a:cs typeface="+mn-cs"/>
              </a:rPr>
              <a:t> must </a:t>
            </a:r>
            <a:r>
              <a:rPr kumimoji="0" lang="en-ZA" sz="1200" b="1" i="0" u="none" strike="noStrike" kern="1200" cap="none" spc="0" normalizeH="0" baseline="0" noProof="0" dirty="0">
                <a:ln>
                  <a:noFill/>
                </a:ln>
                <a:solidFill>
                  <a:srgbClr val="505050"/>
                </a:solidFill>
                <a:effectLst/>
                <a:uLnTx/>
                <a:uFillTx/>
                <a:latin typeface="Segoe UI"/>
                <a:ea typeface="+mn-ea"/>
                <a:cs typeface="+mn-cs"/>
              </a:rPr>
              <a:t>match</a:t>
            </a:r>
            <a:r>
              <a:rPr kumimoji="0" lang="en-ZA" sz="1200" b="0" i="0" u="none" strike="noStrike" kern="1200" cap="none" spc="0" normalizeH="0" baseline="0" noProof="0" dirty="0">
                <a:ln>
                  <a:noFill/>
                </a:ln>
                <a:solidFill>
                  <a:srgbClr val="505050"/>
                </a:solidFill>
                <a:effectLst/>
                <a:uLnTx/>
                <a:uFillTx/>
                <a:latin typeface="Segoe UI"/>
                <a:ea typeface="+mn-ea"/>
                <a:cs typeface="+mn-cs"/>
              </a:rPr>
              <a:t> (or exceed)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external rate </a:t>
            </a:r>
            <a:r>
              <a:rPr kumimoji="0" lang="en-ZA" sz="1200" b="0" i="0" u="none" strike="noStrike" kern="1200" cap="none" spc="0" normalizeH="0" baseline="0" noProof="0" dirty="0">
                <a:ln>
                  <a:noFill/>
                </a:ln>
                <a:solidFill>
                  <a:srgbClr val="505050"/>
                </a:solidFill>
                <a:effectLst/>
                <a:uLnTx/>
                <a:uFillTx/>
                <a:latin typeface="Segoe UI"/>
                <a:ea typeface="+mn-ea"/>
                <a:cs typeface="+mn-cs"/>
              </a:rPr>
              <a:t>of </a:t>
            </a:r>
            <a:r>
              <a:rPr kumimoji="0" lang="en-ZA" sz="1200" b="1" i="0" u="none" strike="noStrike" kern="1200" cap="none" spc="0" normalizeH="0" baseline="0" noProof="0" dirty="0">
                <a:ln>
                  <a:noFill/>
                </a:ln>
                <a:solidFill>
                  <a:srgbClr val="505050"/>
                </a:solidFill>
                <a:effectLst/>
                <a:uLnTx/>
                <a:uFillTx/>
                <a:latin typeface="Segoe UI"/>
                <a:ea typeface="+mn-ea"/>
                <a:cs typeface="+mn-cs"/>
              </a:rPr>
              <a:t>change</a:t>
            </a:r>
            <a:r>
              <a:rPr kumimoji="0" lang="en-ZA" sz="1200" b="0" i="0" u="none" strike="noStrike" kern="1200" cap="none" spc="0" normalizeH="0" baseline="0" noProof="0" dirty="0">
                <a:ln>
                  <a:noFill/>
                </a:ln>
                <a:solidFill>
                  <a:srgbClr val="505050"/>
                </a:solidFill>
                <a:effectLst/>
                <a:uLnTx/>
                <a:uFillTx/>
                <a:latin typeface="Segoe UI"/>
                <a:ea typeface="+mn-ea"/>
                <a:cs typeface="+mn-cs"/>
              </a:rPr>
              <a:t>.  Particularly with rising generations,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ability</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a:t>
            </a:r>
            <a:r>
              <a:rPr kumimoji="0" lang="en-ZA" sz="1200" b="1" i="0" u="none" strike="noStrike" kern="1200" cap="none" spc="0" normalizeH="0" baseline="0" noProof="0" dirty="0">
                <a:ln>
                  <a:noFill/>
                </a:ln>
                <a:solidFill>
                  <a:srgbClr val="505050"/>
                </a:solidFill>
                <a:effectLst/>
                <a:uLnTx/>
                <a:uFillTx/>
                <a:latin typeface="Segoe UI"/>
                <a:ea typeface="+mn-ea"/>
                <a:cs typeface="+mn-cs"/>
              </a:rPr>
              <a:t>develop, grow, and progress</a:t>
            </a:r>
            <a:r>
              <a:rPr kumimoji="0" lang="en-ZA" sz="1200" b="0" i="0" u="none" strike="noStrike" kern="1200" cap="none" spc="0" normalizeH="0" baseline="0" noProof="0" dirty="0">
                <a:ln>
                  <a:noFill/>
                </a:ln>
                <a:solidFill>
                  <a:srgbClr val="505050"/>
                </a:solidFill>
                <a:effectLst/>
                <a:uLnTx/>
                <a:uFillTx/>
                <a:latin typeface="Segoe UI"/>
                <a:ea typeface="+mn-ea"/>
                <a:cs typeface="+mn-cs"/>
              </a:rPr>
              <a:t> in a </a:t>
            </a:r>
            <a:r>
              <a:rPr kumimoji="0" lang="en-ZA" sz="1200" b="1" i="0" u="none" strike="noStrike" kern="1200" cap="none" spc="0" normalizeH="0" baseline="0" noProof="0" dirty="0">
                <a:ln>
                  <a:noFill/>
                </a:ln>
                <a:solidFill>
                  <a:srgbClr val="505050"/>
                </a:solidFill>
                <a:effectLst/>
                <a:uLnTx/>
                <a:uFillTx/>
                <a:latin typeface="Segoe UI"/>
                <a:ea typeface="+mn-ea"/>
                <a:cs typeface="+mn-cs"/>
              </a:rPr>
              <a:t>job</a:t>
            </a:r>
            <a:r>
              <a:rPr kumimoji="0" lang="en-ZA" sz="1200" b="0" i="0" u="none" strike="noStrike" kern="1200" cap="none" spc="0" normalizeH="0" baseline="0" noProof="0" dirty="0">
                <a:ln>
                  <a:noFill/>
                </a:ln>
                <a:solidFill>
                  <a:srgbClr val="505050"/>
                </a:solidFill>
                <a:effectLst/>
                <a:uLnTx/>
                <a:uFillTx/>
                <a:latin typeface="Segoe UI"/>
                <a:ea typeface="+mn-ea"/>
                <a:cs typeface="+mn-cs"/>
              </a:rPr>
              <a:t> provides </a:t>
            </a:r>
            <a:r>
              <a:rPr kumimoji="0" lang="en-ZA" sz="1200" b="1" i="0" u="none" strike="noStrike" kern="1200" cap="none" spc="0" normalizeH="0" baseline="0" noProof="0" dirty="0">
                <a:ln>
                  <a:noFill/>
                </a:ln>
                <a:solidFill>
                  <a:srgbClr val="505050"/>
                </a:solidFill>
                <a:effectLst/>
                <a:uLnTx/>
                <a:uFillTx/>
                <a:latin typeface="Segoe UI"/>
                <a:ea typeface="+mn-ea"/>
                <a:cs typeface="+mn-cs"/>
              </a:rPr>
              <a:t>challenge</a:t>
            </a:r>
            <a:r>
              <a:rPr kumimoji="0" lang="en-ZA" sz="1200" b="0" i="0" u="none" strike="noStrike" kern="1200" cap="none" spc="0" normalizeH="0" baseline="0" noProof="0" dirty="0">
                <a:ln>
                  <a:noFill/>
                </a:ln>
                <a:solidFill>
                  <a:srgbClr val="505050"/>
                </a:solidFill>
                <a:effectLst/>
                <a:uLnTx/>
                <a:uFillTx/>
                <a:latin typeface="Segoe UI"/>
                <a:ea typeface="+mn-ea"/>
                <a:cs typeface="+mn-cs"/>
              </a:rPr>
              <a:t> and </a:t>
            </a:r>
            <a:r>
              <a:rPr kumimoji="0" lang="en-ZA" sz="1200" b="1" i="0" u="none" strike="noStrike" kern="1200" cap="none" spc="0" normalizeH="0" baseline="0" noProof="0" dirty="0">
                <a:ln>
                  <a:noFill/>
                </a:ln>
                <a:solidFill>
                  <a:srgbClr val="505050"/>
                </a:solidFill>
                <a:effectLst/>
                <a:uLnTx/>
                <a:uFillTx/>
                <a:latin typeface="Segoe UI"/>
                <a:ea typeface="+mn-ea"/>
                <a:cs typeface="+mn-cs"/>
              </a:rPr>
              <a:t>excitement</a:t>
            </a:r>
            <a:r>
              <a:rPr kumimoji="0" lang="en-ZA" sz="1200" b="0" i="0" u="none" strike="noStrike" kern="1200" cap="none" spc="0" normalizeH="0" baseline="0" noProof="0" dirty="0">
                <a:ln>
                  <a:noFill/>
                </a:ln>
                <a:solidFill>
                  <a:srgbClr val="505050"/>
                </a:solidFill>
                <a:effectLst/>
                <a:uLnTx/>
                <a:uFillTx/>
                <a:latin typeface="Segoe UI"/>
                <a:ea typeface="+mn-ea"/>
                <a:cs typeface="+mn-cs"/>
              </a:rPr>
              <a:t> that </a:t>
            </a:r>
            <a:r>
              <a:rPr kumimoji="0" lang="en-ZA" sz="1200" b="1" i="0" u="none" strike="noStrike" kern="1200" cap="none" spc="0" normalizeH="0" baseline="0" noProof="0" dirty="0">
                <a:ln>
                  <a:noFill/>
                </a:ln>
                <a:solidFill>
                  <a:srgbClr val="505050"/>
                </a:solidFill>
                <a:effectLst/>
                <a:uLnTx/>
                <a:uFillTx/>
                <a:latin typeface="Segoe UI"/>
                <a:ea typeface="+mn-ea"/>
                <a:cs typeface="+mn-cs"/>
              </a:rPr>
              <a:t>benefit</a:t>
            </a:r>
            <a:r>
              <a:rPr kumimoji="0" lang="en-ZA" sz="1200" b="0" i="0" u="none" strike="noStrike" kern="1200" cap="none" spc="0" normalizeH="0" baseline="0" noProof="0" dirty="0">
                <a:ln>
                  <a:noFill/>
                </a:ln>
                <a:solidFill>
                  <a:srgbClr val="505050"/>
                </a:solidFill>
                <a:effectLst/>
                <a:uLnTx/>
                <a:uFillTx/>
                <a:latin typeface="Segoe UI"/>
                <a:ea typeface="+mn-ea"/>
                <a:cs typeface="+mn-cs"/>
              </a:rPr>
              <a:t> not only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individual</a:t>
            </a:r>
            <a:r>
              <a:rPr kumimoji="0" lang="en-ZA" sz="1200" b="0" i="0" u="none" strike="noStrike" kern="1200" cap="none" spc="0" normalizeH="0" baseline="0" noProof="0" dirty="0">
                <a:ln>
                  <a:noFill/>
                </a:ln>
                <a:solidFill>
                  <a:srgbClr val="505050"/>
                </a:solidFill>
                <a:effectLst/>
                <a:uLnTx/>
                <a:uFillTx/>
                <a:latin typeface="Segoe UI"/>
                <a:ea typeface="+mn-ea"/>
                <a:cs typeface="+mn-cs"/>
              </a:rPr>
              <a:t> but also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company</a:t>
            </a:r>
            <a:r>
              <a:rPr kumimoji="0" lang="en-ZA" sz="1200" b="0" i="0" u="none" strike="noStrike" kern="1200" cap="none" spc="0" normalizeH="0" baseline="0" noProof="0" dirty="0">
                <a:ln>
                  <a:noFill/>
                </a:ln>
                <a:solidFill>
                  <a:srgbClr val="505050"/>
                </a:solidFill>
                <a:effectLst/>
                <a:uLnTx/>
                <a:uFillTx/>
                <a:latin typeface="Segoe UI"/>
                <a:ea typeface="+mn-ea"/>
                <a:cs typeface="+mn-cs"/>
              </a:rPr>
              <a:t>.</a:t>
            </a:r>
            <a:endParaRPr kumimoji="0" lang="en-US" sz="12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9" name="TextBox 8">
            <a:extLst>
              <a:ext uri="{FF2B5EF4-FFF2-40B4-BE49-F238E27FC236}">
                <a16:creationId xmlns:a16="http://schemas.microsoft.com/office/drawing/2014/main" id="{A46D78A5-1F6A-4106-AECF-6D346D01D961}"/>
              </a:ext>
            </a:extLst>
          </p:cNvPr>
          <p:cNvSpPr txBox="1"/>
          <p:nvPr/>
        </p:nvSpPr>
        <p:spPr>
          <a:xfrm>
            <a:off x="7006224" y="2997433"/>
            <a:ext cx="2129425" cy="299372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505050"/>
                </a:solidFill>
                <a:effectLst/>
                <a:uLnTx/>
                <a:uFillTx/>
                <a:latin typeface="Segoe UI"/>
                <a:ea typeface="+mn-ea"/>
                <a:cs typeface="+mn-cs"/>
              </a:rPr>
              <a:t>When an </a:t>
            </a:r>
            <a:r>
              <a:rPr kumimoji="0" lang="en-ZA" sz="1200" b="1" i="0" u="none" strike="noStrike" kern="1200" cap="none" spc="0" normalizeH="0" baseline="0" noProof="0" dirty="0">
                <a:ln>
                  <a:noFill/>
                </a:ln>
                <a:solidFill>
                  <a:srgbClr val="505050"/>
                </a:solidFill>
                <a:effectLst/>
                <a:uLnTx/>
                <a:uFillTx/>
                <a:latin typeface="Segoe UI"/>
                <a:ea typeface="+mn-ea"/>
                <a:cs typeface="+mn-cs"/>
              </a:rPr>
              <a:t>employee puts in his or her all</a:t>
            </a:r>
            <a:r>
              <a:rPr kumimoji="0" lang="en-ZA" sz="1200" b="0" i="0" u="none" strike="noStrike" kern="1200" cap="none" spc="0" normalizeH="0" baseline="0" noProof="0" dirty="0">
                <a:ln>
                  <a:noFill/>
                </a:ln>
                <a:solidFill>
                  <a:srgbClr val="505050"/>
                </a:solidFill>
                <a:effectLst/>
                <a:uLnTx/>
                <a:uFillTx/>
                <a:latin typeface="Segoe UI"/>
                <a:ea typeface="+mn-ea"/>
                <a:cs typeface="+mn-cs"/>
              </a:rPr>
              <a:t>, yet has </a:t>
            </a:r>
            <a:r>
              <a:rPr kumimoji="0" lang="en-ZA" sz="1200" b="1" i="0" u="none" strike="noStrike" kern="1200" cap="none" spc="0" normalizeH="0" baseline="0" noProof="0" dirty="0">
                <a:ln>
                  <a:noFill/>
                </a:ln>
                <a:solidFill>
                  <a:srgbClr val="505050"/>
                </a:solidFill>
                <a:effectLst/>
                <a:uLnTx/>
                <a:uFillTx/>
                <a:latin typeface="Segoe UI"/>
                <a:ea typeface="+mn-ea"/>
                <a:cs typeface="+mn-cs"/>
              </a:rPr>
              <a:t>little impact</a:t>
            </a:r>
            <a:r>
              <a:rPr kumimoji="0" lang="en-ZA" sz="1200" b="0" i="0" u="none" strike="noStrike" kern="1200" cap="none" spc="0" normalizeH="0" baseline="0" noProof="0" dirty="0">
                <a:ln>
                  <a:noFill/>
                </a:ln>
                <a:solidFill>
                  <a:srgbClr val="505050"/>
                </a:solidFill>
                <a:effectLst/>
                <a:uLnTx/>
                <a:uFillTx/>
                <a:latin typeface="Segoe UI"/>
                <a:ea typeface="+mn-ea"/>
                <a:cs typeface="+mn-cs"/>
              </a:rPr>
              <a:t> on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organization’s</a:t>
            </a:r>
            <a:r>
              <a:rPr kumimoji="0" lang="en-ZA" sz="1200" b="0" i="0" u="none" strike="noStrike" kern="1200" cap="none" spc="0" normalizeH="0" baseline="0" noProof="0" dirty="0">
                <a:ln>
                  <a:noFill/>
                </a:ln>
                <a:solidFill>
                  <a:srgbClr val="505050"/>
                </a:solidFill>
                <a:effectLst/>
                <a:uLnTx/>
                <a:uFillTx/>
                <a:latin typeface="Segoe UI"/>
                <a:ea typeface="+mn-ea"/>
                <a:cs typeface="+mn-cs"/>
              </a:rPr>
              <a:t> or </a:t>
            </a:r>
            <a:r>
              <a:rPr kumimoji="0" lang="en-ZA" sz="1200" b="1" i="0" u="none" strike="noStrike" kern="1200" cap="none" spc="0" normalizeH="0" baseline="0" noProof="0" dirty="0">
                <a:ln>
                  <a:noFill/>
                </a:ln>
                <a:solidFill>
                  <a:srgbClr val="505050"/>
                </a:solidFill>
                <a:effectLst/>
                <a:uLnTx/>
                <a:uFillTx/>
                <a:latin typeface="Segoe UI"/>
                <a:ea typeface="+mn-ea"/>
                <a:cs typeface="+mn-cs"/>
              </a:rPr>
              <a:t>team’s success</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engagement</a:t>
            </a:r>
            <a:r>
              <a:rPr kumimoji="0" lang="en-ZA" sz="1200" b="0" i="0" u="none" strike="noStrike" kern="1200" cap="none" spc="0" normalizeH="0" baseline="0" noProof="0" dirty="0">
                <a:ln>
                  <a:noFill/>
                </a:ln>
                <a:solidFill>
                  <a:srgbClr val="505050"/>
                </a:solidFill>
                <a:effectLst/>
                <a:uLnTx/>
                <a:uFillTx/>
                <a:latin typeface="Segoe UI"/>
                <a:ea typeface="+mn-ea"/>
                <a:cs typeface="+mn-cs"/>
              </a:rPr>
              <a:t> is </a:t>
            </a:r>
            <a:r>
              <a:rPr kumimoji="0" lang="en-ZA" sz="1200" b="1" i="0" u="none" strike="noStrike" kern="1200" cap="none" spc="0" normalizeH="0" baseline="0" noProof="0" dirty="0">
                <a:ln>
                  <a:noFill/>
                </a:ln>
                <a:solidFill>
                  <a:srgbClr val="505050"/>
                </a:solidFill>
                <a:effectLst/>
                <a:uLnTx/>
                <a:uFillTx/>
                <a:latin typeface="Segoe UI"/>
                <a:ea typeface="+mn-ea"/>
                <a:cs typeface="+mn-cs"/>
              </a:rPr>
              <a:t>difficult</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a:t>
            </a:r>
            <a:r>
              <a:rPr kumimoji="0" lang="en-ZA" sz="1200" b="1" i="0" u="none" strike="noStrike" kern="1200" cap="none" spc="0" normalizeH="0" baseline="0" noProof="0" dirty="0">
                <a:ln>
                  <a:noFill/>
                </a:ln>
                <a:solidFill>
                  <a:srgbClr val="505050"/>
                </a:solidFill>
                <a:effectLst/>
                <a:uLnTx/>
                <a:uFillTx/>
                <a:latin typeface="Segoe UI"/>
                <a:ea typeface="+mn-ea"/>
                <a:cs typeface="+mn-cs"/>
              </a:rPr>
              <a:t>cultivate</a:t>
            </a:r>
            <a:r>
              <a:rPr kumimoji="0" lang="en-ZA" sz="1200" b="0" i="0" u="none" strike="noStrike" kern="1200" cap="none" spc="0" normalizeH="0" baseline="0" noProof="0" dirty="0">
                <a:ln>
                  <a:noFill/>
                </a:ln>
                <a:solidFill>
                  <a:srgbClr val="505050"/>
                </a:solidFill>
                <a:effectLst/>
                <a:uLnTx/>
                <a:uFillTx/>
                <a:latin typeface="Segoe UI"/>
                <a:ea typeface="+mn-ea"/>
                <a:cs typeface="+mn-cs"/>
              </a:rPr>
              <a:t>.  On the other hand, if what </a:t>
            </a:r>
            <a:r>
              <a:rPr kumimoji="0" lang="en-ZA" sz="1200" b="1" i="0" u="none" strike="noStrike" kern="1200" cap="none" spc="0" normalizeH="0" baseline="0" noProof="0" dirty="0">
                <a:ln>
                  <a:noFill/>
                </a:ln>
                <a:solidFill>
                  <a:srgbClr val="505050"/>
                </a:solidFill>
                <a:effectLst/>
                <a:uLnTx/>
                <a:uFillTx/>
                <a:latin typeface="Segoe UI"/>
                <a:ea typeface="+mn-ea"/>
                <a:cs typeface="+mn-cs"/>
              </a:rPr>
              <a:t>I am doing</a:t>
            </a:r>
            <a:r>
              <a:rPr kumimoji="0" lang="en-ZA" sz="1200" b="0" i="0" u="none" strike="noStrike" kern="1200" cap="none" spc="0" normalizeH="0" baseline="0" noProof="0" dirty="0">
                <a:ln>
                  <a:noFill/>
                </a:ln>
                <a:solidFill>
                  <a:srgbClr val="505050"/>
                </a:solidFill>
                <a:effectLst/>
                <a:uLnTx/>
                <a:uFillTx/>
                <a:latin typeface="Segoe UI"/>
                <a:ea typeface="+mn-ea"/>
                <a:cs typeface="+mn-cs"/>
              </a:rPr>
              <a:t> is </a:t>
            </a:r>
            <a:r>
              <a:rPr kumimoji="0" lang="en-ZA" sz="1200" b="1" i="0" u="none" strike="noStrike" kern="1200" cap="none" spc="0" normalizeH="0" baseline="0" noProof="0" dirty="0">
                <a:ln>
                  <a:noFill/>
                </a:ln>
                <a:solidFill>
                  <a:srgbClr val="505050"/>
                </a:solidFill>
                <a:effectLst/>
                <a:uLnTx/>
                <a:uFillTx/>
                <a:latin typeface="Segoe UI"/>
                <a:ea typeface="+mn-ea"/>
                <a:cs typeface="+mn-cs"/>
              </a:rPr>
              <a:t>making</a:t>
            </a:r>
            <a:r>
              <a:rPr kumimoji="0" lang="en-ZA" sz="1200" b="0" i="0" u="none" strike="noStrike" kern="1200" cap="none" spc="0" normalizeH="0" baseline="0" noProof="0" dirty="0">
                <a:ln>
                  <a:noFill/>
                </a:ln>
                <a:solidFill>
                  <a:srgbClr val="505050"/>
                </a:solidFill>
                <a:effectLst/>
                <a:uLnTx/>
                <a:uFillTx/>
                <a:latin typeface="Segoe UI"/>
                <a:ea typeface="+mn-ea"/>
                <a:cs typeface="+mn-cs"/>
              </a:rPr>
              <a:t> an </a:t>
            </a:r>
            <a:r>
              <a:rPr kumimoji="0" lang="en-ZA" sz="1200" b="1" i="0" u="none" strike="noStrike" kern="1200" cap="none" spc="0" normalizeH="0" baseline="0" noProof="0" dirty="0">
                <a:ln>
                  <a:noFill/>
                </a:ln>
                <a:solidFill>
                  <a:srgbClr val="505050"/>
                </a:solidFill>
                <a:effectLst/>
                <a:uLnTx/>
                <a:uFillTx/>
                <a:latin typeface="Segoe UI"/>
                <a:ea typeface="+mn-ea"/>
                <a:cs typeface="+mn-cs"/>
              </a:rPr>
              <a:t>impact</a:t>
            </a:r>
            <a:r>
              <a:rPr kumimoji="0" lang="en-ZA" sz="1200" b="0" i="0" u="none" strike="noStrike" kern="1200" cap="none" spc="0" normalizeH="0" baseline="0" noProof="0" dirty="0">
                <a:ln>
                  <a:noFill/>
                </a:ln>
                <a:solidFill>
                  <a:srgbClr val="505050"/>
                </a:solidFill>
                <a:effectLst/>
                <a:uLnTx/>
                <a:uFillTx/>
                <a:latin typeface="Segoe UI"/>
                <a:ea typeface="+mn-ea"/>
                <a:cs typeface="+mn-cs"/>
              </a:rPr>
              <a:t>, I am </a:t>
            </a:r>
            <a:r>
              <a:rPr kumimoji="0" lang="en-ZA" sz="1200" b="1" i="0" u="none" strike="noStrike" kern="1200" cap="none" spc="0" normalizeH="0" baseline="0" noProof="0" dirty="0">
                <a:ln>
                  <a:noFill/>
                </a:ln>
                <a:solidFill>
                  <a:srgbClr val="505050"/>
                </a:solidFill>
                <a:effectLst/>
                <a:uLnTx/>
                <a:uFillTx/>
                <a:latin typeface="Segoe UI"/>
                <a:ea typeface="+mn-ea"/>
                <a:cs typeface="+mn-cs"/>
              </a:rPr>
              <a:t>often willing </a:t>
            </a:r>
            <a:r>
              <a:rPr kumimoji="0" lang="en-ZA" sz="1200" b="0" i="0" u="none" strike="noStrike" kern="1200" cap="none" spc="0" normalizeH="0" baseline="0" noProof="0" dirty="0">
                <a:ln>
                  <a:noFill/>
                </a:ln>
                <a:solidFill>
                  <a:srgbClr val="505050"/>
                </a:solidFill>
                <a:effectLst/>
                <a:uLnTx/>
                <a:uFillTx/>
                <a:latin typeface="Segoe UI"/>
                <a:ea typeface="+mn-ea"/>
                <a:cs typeface="+mn-cs"/>
              </a:rPr>
              <a:t>to go through </a:t>
            </a:r>
            <a:r>
              <a:rPr kumimoji="0" lang="en-ZA" sz="1200" b="1" i="0" u="none" strike="noStrike" kern="1200" cap="none" spc="0" normalizeH="0" baseline="0" noProof="0" dirty="0">
                <a:ln>
                  <a:noFill/>
                </a:ln>
                <a:solidFill>
                  <a:srgbClr val="505050"/>
                </a:solidFill>
                <a:effectLst/>
                <a:uLnTx/>
                <a:uFillTx/>
                <a:latin typeface="Segoe UI"/>
                <a:ea typeface="+mn-ea"/>
                <a:cs typeface="+mn-cs"/>
              </a:rPr>
              <a:t>tough times </a:t>
            </a:r>
            <a:r>
              <a:rPr kumimoji="0" lang="en-ZA" sz="1200" b="0" i="0" u="none" strike="noStrike" kern="1200" cap="none" spc="0" normalizeH="0" baseline="0" noProof="0" dirty="0">
                <a:ln>
                  <a:noFill/>
                </a:ln>
                <a:solidFill>
                  <a:srgbClr val="505050"/>
                </a:solidFill>
                <a:effectLst/>
                <a:uLnTx/>
                <a:uFillTx/>
                <a:latin typeface="Segoe UI"/>
                <a:ea typeface="+mn-ea"/>
                <a:cs typeface="+mn-cs"/>
              </a:rPr>
              <a:t>if I have </a:t>
            </a:r>
            <a:r>
              <a:rPr kumimoji="0" lang="en-ZA" sz="1200" b="1" i="0" u="none" strike="noStrike" kern="1200" cap="none" spc="0" normalizeH="0" baseline="0" noProof="0" dirty="0">
                <a:ln>
                  <a:noFill/>
                </a:ln>
                <a:solidFill>
                  <a:srgbClr val="505050"/>
                </a:solidFill>
                <a:effectLst/>
                <a:uLnTx/>
                <a:uFillTx/>
                <a:latin typeface="Segoe UI"/>
                <a:ea typeface="+mn-ea"/>
                <a:cs typeface="+mn-cs"/>
              </a:rPr>
              <a:t>hope</a:t>
            </a:r>
            <a:r>
              <a:rPr kumimoji="0" lang="en-ZA" sz="1200" b="0" i="0" u="none" strike="noStrike" kern="1200" cap="none" spc="0" normalizeH="0" baseline="0" noProof="0" dirty="0">
                <a:ln>
                  <a:noFill/>
                </a:ln>
                <a:solidFill>
                  <a:srgbClr val="505050"/>
                </a:solidFill>
                <a:effectLst/>
                <a:uLnTx/>
                <a:uFillTx/>
                <a:latin typeface="Segoe UI"/>
                <a:ea typeface="+mn-ea"/>
                <a:cs typeface="+mn-cs"/>
              </a:rPr>
              <a:t> of </a:t>
            </a:r>
            <a:r>
              <a:rPr kumimoji="0" lang="en-ZA" sz="1200" b="1" i="0" u="none" strike="noStrike" kern="1200" cap="none" spc="0" normalizeH="0" baseline="0" noProof="0" dirty="0">
                <a:ln>
                  <a:noFill/>
                </a:ln>
                <a:solidFill>
                  <a:srgbClr val="505050"/>
                </a:solidFill>
                <a:effectLst/>
                <a:uLnTx/>
                <a:uFillTx/>
                <a:latin typeface="Segoe UI"/>
                <a:ea typeface="+mn-ea"/>
                <a:cs typeface="+mn-cs"/>
              </a:rPr>
              <a:t>making</a:t>
            </a:r>
            <a:r>
              <a:rPr kumimoji="0" lang="en-ZA" sz="1200" b="0" i="0" u="none" strike="noStrike" kern="1200" cap="none" spc="0" normalizeH="0" baseline="0" noProof="0" dirty="0">
                <a:ln>
                  <a:noFill/>
                </a:ln>
                <a:solidFill>
                  <a:srgbClr val="505050"/>
                </a:solidFill>
                <a:effectLst/>
                <a:uLnTx/>
                <a:uFillTx/>
                <a:latin typeface="Segoe UI"/>
                <a:ea typeface="+mn-ea"/>
                <a:cs typeface="+mn-cs"/>
              </a:rPr>
              <a:t> an </a:t>
            </a:r>
            <a:r>
              <a:rPr kumimoji="0" lang="en-ZA" sz="1200" b="1" i="0" u="none" strike="noStrike" kern="1200" cap="none" spc="0" normalizeH="0" baseline="0" noProof="0" dirty="0">
                <a:ln>
                  <a:noFill/>
                </a:ln>
                <a:solidFill>
                  <a:srgbClr val="505050"/>
                </a:solidFill>
                <a:effectLst/>
                <a:uLnTx/>
                <a:uFillTx/>
                <a:latin typeface="Segoe UI"/>
                <a:ea typeface="+mn-ea"/>
                <a:cs typeface="+mn-cs"/>
              </a:rPr>
              <a:t>impact</a:t>
            </a:r>
            <a:r>
              <a:rPr kumimoji="0" lang="en-ZA" sz="1200" b="0" i="0" u="none" strike="noStrike" kern="1200" cap="none" spc="0" normalizeH="0" baseline="0" noProof="0" dirty="0">
                <a:ln>
                  <a:noFill/>
                </a:ln>
                <a:solidFill>
                  <a:srgbClr val="505050"/>
                </a:solidFill>
                <a:effectLst/>
                <a:uLnTx/>
                <a:uFillTx/>
                <a:latin typeface="Segoe UI"/>
                <a:ea typeface="+mn-ea"/>
                <a:cs typeface="+mn-cs"/>
              </a:rPr>
              <a:t>.  This is also where </a:t>
            </a:r>
            <a:r>
              <a:rPr kumimoji="0" lang="en-ZA" sz="1200" b="1" i="0" u="none" strike="noStrike" kern="1200" cap="none" spc="0" normalizeH="0" baseline="0" noProof="0" dirty="0">
                <a:ln>
                  <a:noFill/>
                </a:ln>
                <a:solidFill>
                  <a:srgbClr val="505050"/>
                </a:solidFill>
                <a:effectLst/>
                <a:uLnTx/>
                <a:uFillTx/>
                <a:latin typeface="Segoe UI"/>
                <a:ea typeface="+mn-ea"/>
                <a:cs typeface="+mn-cs"/>
              </a:rPr>
              <a:t>recognition</a:t>
            </a:r>
            <a:r>
              <a:rPr kumimoji="0" lang="en-ZA" sz="1200" b="0" i="0" u="none" strike="noStrike" kern="1200" cap="none" spc="0" normalizeH="0" baseline="0" noProof="0" dirty="0">
                <a:ln>
                  <a:noFill/>
                </a:ln>
                <a:solidFill>
                  <a:srgbClr val="505050"/>
                </a:solidFill>
                <a:effectLst/>
                <a:uLnTx/>
                <a:uFillTx/>
                <a:latin typeface="Segoe UI"/>
                <a:ea typeface="+mn-ea"/>
                <a:cs typeface="+mn-cs"/>
              </a:rPr>
              <a:t> and </a:t>
            </a:r>
            <a:r>
              <a:rPr kumimoji="0" lang="en-ZA" sz="1200" b="1" i="0" u="none" strike="noStrike" kern="1200" cap="none" spc="0" normalizeH="0" baseline="0" noProof="0" dirty="0">
                <a:ln>
                  <a:noFill/>
                </a:ln>
                <a:solidFill>
                  <a:srgbClr val="505050"/>
                </a:solidFill>
                <a:effectLst/>
                <a:uLnTx/>
                <a:uFillTx/>
                <a:latin typeface="Segoe UI"/>
                <a:ea typeface="+mn-ea"/>
                <a:cs typeface="+mn-cs"/>
              </a:rPr>
              <a:t>feedback</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fit</a:t>
            </a:r>
            <a:r>
              <a:rPr kumimoji="0" lang="en-ZA" sz="1200" b="0" i="0" u="none" strike="noStrike" kern="1200" cap="none" spc="0" normalizeH="0" baseline="0" noProof="0" dirty="0">
                <a:ln>
                  <a:noFill/>
                </a:ln>
                <a:solidFill>
                  <a:srgbClr val="505050"/>
                </a:solidFill>
                <a:effectLst/>
                <a:uLnTx/>
                <a:uFillTx/>
                <a:latin typeface="Segoe UI"/>
                <a:ea typeface="+mn-ea"/>
                <a:cs typeface="+mn-cs"/>
              </a:rPr>
              <a:t> in. </a:t>
            </a:r>
            <a:r>
              <a:rPr kumimoji="0" lang="en-ZA" sz="1200" b="1" i="0" u="none" strike="noStrike" kern="1200" cap="none" spc="0" normalizeH="0" baseline="0" noProof="0" dirty="0">
                <a:ln>
                  <a:noFill/>
                </a:ln>
                <a:solidFill>
                  <a:srgbClr val="505050"/>
                </a:solidFill>
                <a:effectLst/>
                <a:uLnTx/>
                <a:uFillTx/>
                <a:latin typeface="Segoe UI"/>
                <a:ea typeface="+mn-ea"/>
                <a:cs typeface="+mn-cs"/>
              </a:rPr>
              <a:t>I need to understand </a:t>
            </a:r>
            <a:r>
              <a:rPr kumimoji="0" lang="en-ZA" sz="1200" b="0" i="0" u="none" strike="noStrike" kern="1200" cap="none" spc="0" normalizeH="0" baseline="0" noProof="0" dirty="0">
                <a:ln>
                  <a:noFill/>
                </a:ln>
                <a:solidFill>
                  <a:srgbClr val="505050"/>
                </a:solidFill>
                <a:effectLst/>
                <a:uLnTx/>
                <a:uFillTx/>
                <a:latin typeface="Segoe UI"/>
                <a:ea typeface="+mn-ea"/>
                <a:cs typeface="+mn-cs"/>
              </a:rPr>
              <a:t>what kind of </a:t>
            </a:r>
            <a:r>
              <a:rPr kumimoji="0" lang="en-ZA" sz="1200" b="1" i="0" u="none" strike="noStrike" kern="1200" cap="none" spc="0" normalizeH="0" baseline="0" noProof="0" dirty="0">
                <a:ln>
                  <a:noFill/>
                </a:ln>
                <a:solidFill>
                  <a:srgbClr val="505050"/>
                </a:solidFill>
                <a:effectLst/>
                <a:uLnTx/>
                <a:uFillTx/>
                <a:latin typeface="Segoe UI"/>
                <a:ea typeface="+mn-ea"/>
                <a:cs typeface="+mn-cs"/>
              </a:rPr>
              <a:t>impact</a:t>
            </a:r>
            <a:r>
              <a:rPr kumimoji="0" lang="en-ZA" sz="1200" b="0" i="0" u="none" strike="noStrike" kern="1200" cap="none" spc="0" normalizeH="0" baseline="0" noProof="0" dirty="0">
                <a:ln>
                  <a:noFill/>
                </a:ln>
                <a:solidFill>
                  <a:srgbClr val="505050"/>
                </a:solidFill>
                <a:effectLst/>
                <a:uLnTx/>
                <a:uFillTx/>
                <a:latin typeface="Segoe UI"/>
                <a:ea typeface="+mn-ea"/>
                <a:cs typeface="+mn-cs"/>
              </a:rPr>
              <a:t> I am having; </a:t>
            </a:r>
            <a:r>
              <a:rPr kumimoji="0" lang="en-ZA" sz="1200" b="1" i="0" u="none" strike="noStrike" kern="1200" cap="none" spc="0" normalizeH="0" baseline="0" noProof="0" dirty="0">
                <a:ln>
                  <a:noFill/>
                </a:ln>
                <a:solidFill>
                  <a:srgbClr val="505050"/>
                </a:solidFill>
                <a:effectLst/>
                <a:uLnTx/>
                <a:uFillTx/>
                <a:latin typeface="Segoe UI"/>
                <a:ea typeface="+mn-ea"/>
                <a:cs typeface="+mn-cs"/>
              </a:rPr>
              <a:t>feedback</a:t>
            </a:r>
            <a:r>
              <a:rPr kumimoji="0" lang="en-ZA" sz="1200" b="0" i="0" u="none" strike="noStrike" kern="1200" cap="none" spc="0" normalizeH="0" baseline="0" noProof="0" dirty="0">
                <a:ln>
                  <a:noFill/>
                </a:ln>
                <a:solidFill>
                  <a:srgbClr val="505050"/>
                </a:solidFill>
                <a:effectLst/>
                <a:uLnTx/>
                <a:uFillTx/>
                <a:latin typeface="Segoe UI"/>
                <a:ea typeface="+mn-ea"/>
                <a:cs typeface="+mn-cs"/>
              </a:rPr>
              <a:t> from a </a:t>
            </a:r>
            <a:r>
              <a:rPr kumimoji="0" lang="en-ZA" sz="1200" b="1" i="0" u="none" strike="noStrike" kern="1200" cap="none" spc="0" normalizeH="0" baseline="0" noProof="0" dirty="0">
                <a:ln>
                  <a:noFill/>
                </a:ln>
                <a:solidFill>
                  <a:srgbClr val="505050"/>
                </a:solidFill>
                <a:effectLst/>
                <a:uLnTx/>
                <a:uFillTx/>
                <a:latin typeface="Segoe UI"/>
                <a:ea typeface="+mn-ea"/>
                <a:cs typeface="+mn-cs"/>
              </a:rPr>
              <a:t>customer</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peer</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boss</a:t>
            </a:r>
            <a:r>
              <a:rPr kumimoji="0" lang="en-ZA" sz="1200" b="0" i="0" u="none" strike="noStrike" kern="1200" cap="none" spc="0" normalizeH="0" baseline="0" noProof="0" dirty="0">
                <a:ln>
                  <a:noFill/>
                </a:ln>
                <a:solidFill>
                  <a:srgbClr val="505050"/>
                </a:solidFill>
                <a:effectLst/>
                <a:uLnTx/>
                <a:uFillTx/>
                <a:latin typeface="Segoe UI"/>
                <a:ea typeface="+mn-ea"/>
                <a:cs typeface="+mn-cs"/>
              </a:rPr>
              <a:t>, etc., will </a:t>
            </a:r>
            <a:r>
              <a:rPr kumimoji="0" lang="en-ZA" sz="1200" b="1" i="0" u="none" strike="noStrike" kern="1200" cap="none" spc="0" normalizeH="0" baseline="0" noProof="0" dirty="0">
                <a:ln>
                  <a:noFill/>
                </a:ln>
                <a:solidFill>
                  <a:srgbClr val="505050"/>
                </a:solidFill>
                <a:effectLst/>
                <a:uLnTx/>
                <a:uFillTx/>
                <a:latin typeface="Segoe UI"/>
                <a:ea typeface="+mn-ea"/>
                <a:cs typeface="+mn-cs"/>
              </a:rPr>
              <a:t>help me understand </a:t>
            </a:r>
            <a:r>
              <a:rPr kumimoji="0" lang="en-ZA" sz="1200" b="0" i="0" u="none" strike="noStrike" kern="1200" cap="none" spc="0" normalizeH="0" baseline="0" noProof="0" dirty="0">
                <a:ln>
                  <a:noFill/>
                </a:ln>
                <a:solidFill>
                  <a:srgbClr val="505050"/>
                </a:solidFill>
                <a:effectLst/>
                <a:uLnTx/>
                <a:uFillTx/>
                <a:latin typeface="Segoe UI"/>
                <a:ea typeface="+mn-ea"/>
                <a:cs typeface="+mn-cs"/>
              </a:rPr>
              <a:t>that </a:t>
            </a:r>
            <a:r>
              <a:rPr kumimoji="0" lang="en-ZA" sz="1200" b="1" i="0" u="none" strike="noStrike" kern="1200" cap="none" spc="0" normalizeH="0" baseline="0" noProof="0" dirty="0">
                <a:ln>
                  <a:noFill/>
                </a:ln>
                <a:solidFill>
                  <a:srgbClr val="505050"/>
                </a:solidFill>
                <a:effectLst/>
                <a:uLnTx/>
                <a:uFillTx/>
                <a:latin typeface="Segoe UI"/>
                <a:ea typeface="+mn-ea"/>
                <a:cs typeface="+mn-cs"/>
              </a:rPr>
              <a:t>level of impact</a:t>
            </a:r>
            <a:r>
              <a:rPr kumimoji="0" lang="en-ZA" sz="1200" b="0" i="0" u="none" strike="noStrike" kern="1200" cap="none" spc="0" normalizeH="0" baseline="0" noProof="0" dirty="0">
                <a:ln>
                  <a:noFill/>
                </a:ln>
                <a:solidFill>
                  <a:srgbClr val="505050"/>
                </a:solidFill>
                <a:effectLst/>
                <a:uLnTx/>
                <a:uFillTx/>
                <a:latin typeface="Segoe UI"/>
                <a:ea typeface="+mn-ea"/>
                <a:cs typeface="+mn-cs"/>
              </a:rPr>
              <a:t>.</a:t>
            </a:r>
            <a:endParaRPr kumimoji="0" lang="en-US" sz="12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10" name="TextBox 9">
            <a:extLst>
              <a:ext uri="{FF2B5EF4-FFF2-40B4-BE49-F238E27FC236}">
                <a16:creationId xmlns:a16="http://schemas.microsoft.com/office/drawing/2014/main" id="{4E2B99E1-EA79-45A1-A87D-A4F54CB4DD8B}"/>
              </a:ext>
            </a:extLst>
          </p:cNvPr>
          <p:cNvSpPr txBox="1"/>
          <p:nvPr/>
        </p:nvSpPr>
        <p:spPr>
          <a:xfrm>
            <a:off x="9244207" y="2944196"/>
            <a:ext cx="2129425" cy="299372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505050"/>
                </a:solidFill>
                <a:effectLst/>
                <a:uLnTx/>
                <a:uFillTx/>
                <a:latin typeface="Segoe UI"/>
                <a:ea typeface="+mn-ea"/>
                <a:cs typeface="+mn-cs"/>
              </a:rPr>
              <a:t>This factor is </a:t>
            </a:r>
            <a:r>
              <a:rPr kumimoji="0" lang="en-ZA" sz="1200" b="1" i="0" u="none" strike="noStrike" kern="1200" cap="none" spc="0" normalizeH="0" baseline="0" noProof="0" dirty="0">
                <a:ln>
                  <a:noFill/>
                </a:ln>
                <a:solidFill>
                  <a:srgbClr val="505050"/>
                </a:solidFill>
                <a:effectLst/>
                <a:uLnTx/>
                <a:uFillTx/>
                <a:latin typeface="Segoe UI"/>
                <a:ea typeface="+mn-ea"/>
                <a:cs typeface="+mn-cs"/>
              </a:rPr>
              <a:t>clear</a:t>
            </a:r>
            <a:r>
              <a:rPr kumimoji="0" lang="en-ZA" sz="1200" b="0" i="0" u="none" strike="noStrike" kern="1200" cap="none" spc="0" normalizeH="0" baseline="0" noProof="0" dirty="0">
                <a:ln>
                  <a:noFill/>
                </a:ln>
                <a:solidFill>
                  <a:srgbClr val="505050"/>
                </a:solidFill>
                <a:effectLst/>
                <a:uLnTx/>
                <a:uFillTx/>
                <a:latin typeface="Segoe UI"/>
                <a:ea typeface="+mn-ea"/>
                <a:cs typeface="+mn-cs"/>
              </a:rPr>
              <a:t> throughout many of our </a:t>
            </a:r>
            <a:r>
              <a:rPr kumimoji="0" lang="en-ZA" sz="1200" b="1" i="0" u="none" strike="noStrike" kern="1200" cap="none" spc="0" normalizeH="0" baseline="0" noProof="0" dirty="0">
                <a:ln>
                  <a:noFill/>
                </a:ln>
                <a:solidFill>
                  <a:srgbClr val="505050"/>
                </a:solidFill>
                <a:effectLst/>
                <a:uLnTx/>
                <a:uFillTx/>
                <a:latin typeface="Segoe UI"/>
                <a:ea typeface="+mn-ea"/>
                <a:cs typeface="+mn-cs"/>
              </a:rPr>
              <a:t>employee engagement surveys</a:t>
            </a:r>
            <a:r>
              <a:rPr kumimoji="0" lang="en-ZA" sz="1200" b="0" i="0" u="none" strike="noStrike" kern="1200" cap="none" spc="0" normalizeH="0" baseline="0" noProof="0" dirty="0">
                <a:ln>
                  <a:noFill/>
                </a:ln>
                <a:solidFill>
                  <a:srgbClr val="505050"/>
                </a:solidFill>
                <a:effectLst/>
                <a:uLnTx/>
                <a:uFillTx/>
                <a:latin typeface="Segoe UI"/>
                <a:ea typeface="+mn-ea"/>
                <a:cs typeface="+mn-cs"/>
              </a:rPr>
              <a:t>.  Quite often, one of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highest-scoring</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questions </a:t>
            </a:r>
            <a:r>
              <a:rPr kumimoji="0" lang="en-ZA" sz="1200" b="0" i="0" u="none" strike="noStrike" kern="1200" cap="none" spc="0" normalizeH="0" baseline="0" noProof="0" dirty="0">
                <a:ln>
                  <a:noFill/>
                </a:ln>
                <a:solidFill>
                  <a:srgbClr val="505050"/>
                </a:solidFill>
                <a:effectLst/>
                <a:uLnTx/>
                <a:uFillTx/>
                <a:latin typeface="Segoe UI"/>
                <a:ea typeface="+mn-ea"/>
                <a:cs typeface="+mn-cs"/>
              </a:rPr>
              <a:t>on the engagement </a:t>
            </a:r>
            <a:r>
              <a:rPr kumimoji="0" lang="en-ZA" sz="1200" b="1" i="0" u="none" strike="noStrike" kern="1200" cap="none" spc="0" normalizeH="0" baseline="0" noProof="0" dirty="0">
                <a:ln>
                  <a:noFill/>
                </a:ln>
                <a:solidFill>
                  <a:srgbClr val="505050"/>
                </a:solidFill>
                <a:effectLst/>
                <a:uLnTx/>
                <a:uFillTx/>
                <a:latin typeface="Segoe UI"/>
                <a:ea typeface="+mn-ea"/>
                <a:cs typeface="+mn-cs"/>
              </a:rPr>
              <a:t>survey</a:t>
            </a:r>
            <a:r>
              <a:rPr kumimoji="0" lang="en-ZA" sz="1200" b="0" i="0" u="none" strike="noStrike" kern="1200" cap="none" spc="0" normalizeH="0" baseline="0" noProof="0" dirty="0">
                <a:ln>
                  <a:noFill/>
                </a:ln>
                <a:solidFill>
                  <a:srgbClr val="505050"/>
                </a:solidFill>
                <a:effectLst/>
                <a:uLnTx/>
                <a:uFillTx/>
                <a:latin typeface="Segoe UI"/>
                <a:ea typeface="+mn-ea"/>
                <a:cs typeface="+mn-cs"/>
              </a:rPr>
              <a:t> is </a:t>
            </a:r>
            <a:r>
              <a:rPr kumimoji="0" lang="en-ZA" sz="1200" b="1" i="0" u="none" strike="noStrike" kern="1200" cap="none" spc="0" normalizeH="0" baseline="0" noProof="0" dirty="0">
                <a:ln>
                  <a:noFill/>
                </a:ln>
                <a:solidFill>
                  <a:srgbClr val="505050"/>
                </a:solidFill>
                <a:effectLst/>
                <a:uLnTx/>
                <a:uFillTx/>
                <a:latin typeface="Segoe UI"/>
                <a:ea typeface="+mn-ea"/>
                <a:cs typeface="+mn-cs"/>
              </a:rPr>
              <a:t>related</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a version of the following question: </a:t>
            </a:r>
            <a:r>
              <a:rPr kumimoji="0" lang="en-ZA" sz="1200" b="1" i="0" u="none" strike="noStrike" kern="1200" cap="none" spc="0" normalizeH="0" baseline="0" noProof="0" dirty="0">
                <a:ln>
                  <a:noFill/>
                </a:ln>
                <a:solidFill>
                  <a:srgbClr val="505050"/>
                </a:solidFill>
                <a:effectLst/>
                <a:uLnTx/>
                <a:uFillTx/>
                <a:latin typeface="Segoe UI"/>
                <a:ea typeface="+mn-ea"/>
                <a:cs typeface="+mn-cs"/>
              </a:rPr>
              <a:t>“I like the people I work with.”</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Employees</a:t>
            </a:r>
            <a:r>
              <a:rPr kumimoji="0" lang="en-ZA" sz="1200" b="0" i="0" u="none" strike="noStrike" kern="1200" cap="none" spc="0" normalizeH="0" baseline="0" noProof="0" dirty="0">
                <a:ln>
                  <a:noFill/>
                </a:ln>
                <a:solidFill>
                  <a:srgbClr val="505050"/>
                </a:solidFill>
                <a:effectLst/>
                <a:uLnTx/>
                <a:uFillTx/>
                <a:latin typeface="Segoe UI"/>
                <a:ea typeface="+mn-ea"/>
                <a:cs typeface="+mn-cs"/>
              </a:rPr>
              <a:t> need to </a:t>
            </a:r>
            <a:r>
              <a:rPr kumimoji="0" lang="en-ZA" sz="1200" b="1" i="0" u="none" strike="noStrike" kern="1200" cap="none" spc="0" normalizeH="0" baseline="0" noProof="0" dirty="0">
                <a:ln>
                  <a:noFill/>
                </a:ln>
                <a:solidFill>
                  <a:srgbClr val="505050"/>
                </a:solidFill>
                <a:effectLst/>
                <a:uLnTx/>
                <a:uFillTx/>
                <a:latin typeface="Segoe UI"/>
                <a:ea typeface="+mn-ea"/>
                <a:cs typeface="+mn-cs"/>
              </a:rPr>
              <a:t>feel</a:t>
            </a:r>
            <a:r>
              <a:rPr kumimoji="0" lang="en-ZA" sz="1200" b="0" i="0" u="none" strike="noStrike" kern="1200" cap="none" spc="0" normalizeH="0" baseline="0" noProof="0" dirty="0">
                <a:ln>
                  <a:noFill/>
                </a:ln>
                <a:solidFill>
                  <a:srgbClr val="505050"/>
                </a:solidFill>
                <a:effectLst/>
                <a:uLnTx/>
                <a:uFillTx/>
                <a:latin typeface="Segoe UI"/>
                <a:ea typeface="+mn-ea"/>
                <a:cs typeface="+mn-cs"/>
              </a:rPr>
              <a:t> a </a:t>
            </a:r>
            <a:r>
              <a:rPr kumimoji="0" lang="en-ZA" sz="1200" b="1" i="0" u="none" strike="noStrike" kern="1200" cap="none" spc="0" normalizeH="0" baseline="0" noProof="0" dirty="0">
                <a:ln>
                  <a:noFill/>
                </a:ln>
                <a:solidFill>
                  <a:srgbClr val="505050"/>
                </a:solidFill>
                <a:effectLst/>
                <a:uLnTx/>
                <a:uFillTx/>
                <a:latin typeface="Segoe UI"/>
                <a:ea typeface="+mn-ea"/>
                <a:cs typeface="+mn-cs"/>
              </a:rPr>
              <a:t>connectedness</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those </a:t>
            </a:r>
            <a:r>
              <a:rPr kumimoji="0" lang="en-ZA" sz="1200" b="1" i="0" u="none" strike="noStrike" kern="1200" cap="none" spc="0" normalizeH="0" baseline="0" noProof="0" dirty="0">
                <a:ln>
                  <a:noFill/>
                </a:ln>
                <a:solidFill>
                  <a:srgbClr val="505050"/>
                </a:solidFill>
                <a:effectLst/>
                <a:uLnTx/>
                <a:uFillTx/>
                <a:latin typeface="Segoe UI"/>
                <a:ea typeface="+mn-ea"/>
                <a:cs typeface="+mn-cs"/>
              </a:rPr>
              <a:t>around</a:t>
            </a:r>
            <a:r>
              <a:rPr kumimoji="0" lang="en-ZA" sz="1200" b="0" i="0" u="none" strike="noStrike" kern="1200" cap="none" spc="0" normalizeH="0" baseline="0" noProof="0" dirty="0">
                <a:ln>
                  <a:noFill/>
                </a:ln>
                <a:solidFill>
                  <a:srgbClr val="505050"/>
                </a:solidFill>
                <a:effectLst/>
                <a:uLnTx/>
                <a:uFillTx/>
                <a:latin typeface="Segoe UI"/>
                <a:ea typeface="+mn-ea"/>
                <a:cs typeface="+mn-cs"/>
              </a:rPr>
              <a:t> </a:t>
            </a:r>
            <a:r>
              <a:rPr kumimoji="0" lang="en-ZA" sz="1200" b="1" i="0" u="none" strike="noStrike" kern="1200" cap="none" spc="0" normalizeH="0" baseline="0" noProof="0" dirty="0">
                <a:ln>
                  <a:noFill/>
                </a:ln>
                <a:solidFill>
                  <a:srgbClr val="505050"/>
                </a:solidFill>
                <a:effectLst/>
                <a:uLnTx/>
                <a:uFillTx/>
                <a:latin typeface="Segoe UI"/>
                <a:ea typeface="+mn-ea"/>
                <a:cs typeface="+mn-cs"/>
              </a:rPr>
              <a:t>them</a:t>
            </a:r>
            <a:r>
              <a:rPr kumimoji="0" lang="en-ZA" sz="1200" b="0" i="0" u="none" strike="noStrike" kern="1200" cap="none" spc="0" normalizeH="0" baseline="0" noProof="0" dirty="0">
                <a:ln>
                  <a:noFill/>
                </a:ln>
                <a:solidFill>
                  <a:srgbClr val="505050"/>
                </a:solidFill>
                <a:effectLst/>
                <a:uLnTx/>
                <a:uFillTx/>
                <a:latin typeface="Segoe UI"/>
                <a:ea typeface="+mn-ea"/>
                <a:cs typeface="+mn-cs"/>
              </a:rPr>
              <a:t>.  Similarly, my </a:t>
            </a:r>
            <a:r>
              <a:rPr kumimoji="0" lang="en-ZA" sz="1200" b="1" i="0" u="none" strike="noStrike" kern="1200" cap="none" spc="0" normalizeH="0" baseline="0" noProof="0" dirty="0">
                <a:ln>
                  <a:noFill/>
                </a:ln>
                <a:solidFill>
                  <a:srgbClr val="505050"/>
                </a:solidFill>
                <a:effectLst/>
                <a:uLnTx/>
                <a:uFillTx/>
                <a:latin typeface="Segoe UI"/>
                <a:ea typeface="+mn-ea"/>
                <a:cs typeface="+mn-cs"/>
              </a:rPr>
              <a:t>connection</a:t>
            </a:r>
            <a:r>
              <a:rPr kumimoji="0" lang="en-ZA" sz="1200" b="0" i="0" u="none" strike="noStrike" kern="1200" cap="none" spc="0" normalizeH="0" baseline="0" noProof="0" dirty="0">
                <a:ln>
                  <a:noFill/>
                </a:ln>
                <a:solidFill>
                  <a:srgbClr val="505050"/>
                </a:solidFill>
                <a:effectLst/>
                <a:uLnTx/>
                <a:uFillTx/>
                <a:latin typeface="Segoe UI"/>
                <a:ea typeface="+mn-ea"/>
                <a:cs typeface="+mn-cs"/>
              </a:rPr>
              <a:t> to the </a:t>
            </a:r>
            <a:r>
              <a:rPr kumimoji="0" lang="en-ZA" sz="1200" b="1" i="0" u="none" strike="noStrike" kern="1200" cap="none" spc="0" normalizeH="0" baseline="0" noProof="0" dirty="0">
                <a:ln>
                  <a:noFill/>
                </a:ln>
                <a:solidFill>
                  <a:srgbClr val="505050"/>
                </a:solidFill>
                <a:effectLst/>
                <a:uLnTx/>
                <a:uFillTx/>
                <a:latin typeface="Segoe UI"/>
                <a:ea typeface="+mn-ea"/>
                <a:cs typeface="+mn-cs"/>
              </a:rPr>
              <a:t>organization</a:t>
            </a:r>
            <a:r>
              <a:rPr kumimoji="0" lang="en-ZA" sz="1200" b="0" i="0" u="none" strike="noStrike" kern="1200" cap="none" spc="0" normalizeH="0" baseline="0" noProof="0" dirty="0">
                <a:ln>
                  <a:noFill/>
                </a:ln>
                <a:solidFill>
                  <a:srgbClr val="505050"/>
                </a:solidFill>
                <a:effectLst/>
                <a:uLnTx/>
                <a:uFillTx/>
                <a:latin typeface="Segoe UI"/>
                <a:ea typeface="+mn-ea"/>
                <a:cs typeface="+mn-cs"/>
              </a:rPr>
              <a:t>-will often </a:t>
            </a:r>
            <a:r>
              <a:rPr kumimoji="0" lang="en-ZA" sz="1200" b="1" i="0" u="none" strike="noStrike" kern="1200" cap="none" spc="0" normalizeH="0" baseline="0" noProof="0" dirty="0">
                <a:ln>
                  <a:noFill/>
                </a:ln>
                <a:solidFill>
                  <a:srgbClr val="505050"/>
                </a:solidFill>
                <a:effectLst/>
                <a:uLnTx/>
                <a:uFillTx/>
                <a:latin typeface="Segoe UI"/>
                <a:ea typeface="+mn-ea"/>
                <a:cs typeface="+mn-cs"/>
              </a:rPr>
              <a:t>dictate </a:t>
            </a:r>
            <a:r>
              <a:rPr kumimoji="0" lang="en-ZA" sz="1200" b="0" i="0" u="none" strike="noStrike" kern="1200" cap="none" spc="0" normalizeH="0" baseline="0" noProof="0" dirty="0">
                <a:ln>
                  <a:noFill/>
                </a:ln>
                <a:solidFill>
                  <a:srgbClr val="505050"/>
                </a:solidFill>
                <a:effectLst/>
                <a:uLnTx/>
                <a:uFillTx/>
                <a:latin typeface="Segoe UI"/>
                <a:ea typeface="+mn-ea"/>
                <a:cs typeface="+mn-cs"/>
              </a:rPr>
              <a:t>my </a:t>
            </a:r>
            <a:r>
              <a:rPr kumimoji="0" lang="en-ZA" sz="1200" b="1" i="0" u="none" strike="noStrike" kern="1200" cap="none" spc="0" normalizeH="0" baseline="0" noProof="0" dirty="0">
                <a:ln>
                  <a:noFill/>
                </a:ln>
                <a:solidFill>
                  <a:srgbClr val="505050"/>
                </a:solidFill>
                <a:effectLst/>
                <a:uLnTx/>
                <a:uFillTx/>
                <a:latin typeface="Segoe UI"/>
                <a:ea typeface="+mn-ea"/>
                <a:cs typeface="+mn-cs"/>
              </a:rPr>
              <a:t>level</a:t>
            </a:r>
            <a:r>
              <a:rPr kumimoji="0" lang="en-ZA" sz="1200" b="0" i="0" u="none" strike="noStrike" kern="1200" cap="none" spc="0" normalizeH="0" baseline="0" noProof="0" dirty="0">
                <a:ln>
                  <a:noFill/>
                </a:ln>
                <a:solidFill>
                  <a:srgbClr val="505050"/>
                </a:solidFill>
                <a:effectLst/>
                <a:uLnTx/>
                <a:uFillTx/>
                <a:latin typeface="Segoe UI"/>
                <a:ea typeface="+mn-ea"/>
                <a:cs typeface="+mn-cs"/>
              </a:rPr>
              <a:t> of </a:t>
            </a:r>
            <a:r>
              <a:rPr kumimoji="0" lang="en-ZA" sz="1200" b="1" i="0" u="none" strike="noStrike" kern="1200" cap="none" spc="0" normalizeH="0" baseline="0" noProof="0" dirty="0">
                <a:ln>
                  <a:noFill/>
                </a:ln>
                <a:solidFill>
                  <a:srgbClr val="505050"/>
                </a:solidFill>
                <a:effectLst/>
                <a:uLnTx/>
                <a:uFillTx/>
                <a:latin typeface="Segoe UI"/>
                <a:ea typeface="+mn-ea"/>
                <a:cs typeface="+mn-cs"/>
              </a:rPr>
              <a:t>commitment</a:t>
            </a:r>
            <a:r>
              <a:rPr kumimoji="0" lang="en-ZA" sz="1200" b="0" i="0" u="none" strike="noStrike" kern="1200" cap="none" spc="0" normalizeH="0" baseline="0" noProof="0" dirty="0">
                <a:ln>
                  <a:noFill/>
                </a:ln>
                <a:solidFill>
                  <a:srgbClr val="505050"/>
                </a:solidFill>
                <a:effectLst/>
                <a:uLnTx/>
                <a:uFillTx/>
                <a:latin typeface="Segoe UI"/>
                <a:ea typeface="+mn-ea"/>
                <a:cs typeface="+mn-cs"/>
              </a:rPr>
              <a:t>.</a:t>
            </a:r>
            <a:endParaRPr kumimoji="0" lang="en-US" sz="12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BD983301-9C0F-43B4-92FB-1B3BB700D8EC}"/>
              </a:ext>
            </a:extLst>
          </p:cNvPr>
          <p:cNvSpPr txBox="1"/>
          <p:nvPr/>
        </p:nvSpPr>
        <p:spPr>
          <a:xfrm>
            <a:off x="181626" y="6544847"/>
            <a:ext cx="4202483" cy="313151"/>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Source: https://www.decision-wise.com/5-keys-of-employee-engagement-magic/ </a:t>
            </a:r>
            <a:endParaRPr kumimoji="0" lang="en-US" sz="800"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313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ZA" sz="6600" dirty="0"/>
              <a:t>References</a:t>
            </a:r>
          </a:p>
        </p:txBody>
      </p:sp>
    </p:spTree>
    <p:extLst>
      <p:ext uri="{BB962C8B-B14F-4D97-AF65-F5344CB8AC3E}">
        <p14:creationId xmlns:p14="http://schemas.microsoft.com/office/powerpoint/2010/main" val="168830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3A1D309E-A9B1-413E-90B6-BA773E86C9AE}" vid="{3930461E-BBF4-4A1F-A2F3-6BA9EAC3A40C}"/>
    </a:ext>
  </a:extLst>
</a:theme>
</file>

<file path=ppt/theme/theme2.xml><?xml version="1.0" encoding="utf-8"?>
<a:theme xmlns:a="http://schemas.openxmlformats.org/drawingml/2006/main" name="3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5.xml><?xml version="1.0" encoding="utf-8"?>
<a:theme xmlns:a="http://schemas.openxmlformats.org/drawingml/2006/main" name="4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3A1D309E-A9B1-413E-90B6-BA773E86C9AE}" vid="{3930461E-BBF4-4A1F-A2F3-6BA9EAC3A40C}"/>
    </a:ext>
  </a:extLst>
</a:theme>
</file>

<file path=ppt/theme/theme6.xml><?xml version="1.0" encoding="utf-8"?>
<a:theme xmlns:a="http://schemas.openxmlformats.org/drawingml/2006/main" name="2_5-30639_MGXFY16_Dark_Template">
  <a:themeElements>
    <a:clrScheme name="Digital Transformation">
      <a:dk1>
        <a:srgbClr val="0A193D"/>
      </a:dk1>
      <a:lt1>
        <a:srgbClr val="FFFFFF"/>
      </a:lt1>
      <a:dk2>
        <a:srgbClr val="004386"/>
      </a:dk2>
      <a:lt2>
        <a:srgbClr val="FAFAFA"/>
      </a:lt2>
      <a:accent1>
        <a:srgbClr val="0078D7"/>
      </a:accent1>
      <a:accent2>
        <a:srgbClr val="0EB9B1"/>
      </a:accent2>
      <a:accent3>
        <a:srgbClr val="60499D"/>
      </a:accent3>
      <a:accent4>
        <a:srgbClr val="00BCF2"/>
      </a:accent4>
      <a:accent5>
        <a:srgbClr val="41B654"/>
      </a:accent5>
      <a:accent6>
        <a:srgbClr val="FFB900"/>
      </a:accent6>
      <a:hlink>
        <a:srgbClr val="FFB900"/>
      </a:hlink>
      <a:folHlink>
        <a:srgbClr val="FFB9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Global_Engagement_Program_Track_V1" id="{3B33E395-A702-4FE7-AD2D-F06943B20E0C}" vid="{C306C0CA-FD51-402A-9125-9C8F582685DC}"/>
    </a:ext>
  </a:extLst>
</a:theme>
</file>

<file path=ppt/theme/theme7.xml><?xml version="1.0" encoding="utf-8"?>
<a:theme xmlns:a="http://schemas.openxmlformats.org/drawingml/2006/main" name="1_MSVID_TT_White-Teal_16x9_Jan-8-2013">
  <a:themeElements>
    <a:clrScheme name="Custom 32">
      <a:dk1>
        <a:srgbClr val="505050"/>
      </a:dk1>
      <a:lt1>
        <a:srgbClr val="FFFFFF"/>
      </a:lt1>
      <a:dk2>
        <a:srgbClr val="002050"/>
      </a:dk2>
      <a:lt2>
        <a:srgbClr val="D2D2D2"/>
      </a:lt2>
      <a:accent1>
        <a:srgbClr val="0072C6"/>
      </a:accent1>
      <a:accent2>
        <a:srgbClr val="00BCF2"/>
      </a:accent2>
      <a:accent3>
        <a:srgbClr val="00B294"/>
      </a:accent3>
      <a:accent4>
        <a:srgbClr val="008272"/>
      </a:accent4>
      <a:accent5>
        <a:srgbClr val="008A00"/>
      </a:accent5>
      <a:accent6>
        <a:srgbClr val="7FBA00"/>
      </a:accent6>
      <a:hlink>
        <a:srgbClr val="68217A"/>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LIGHT_BLACK_DARK.potx" id="{F88D7E8C-41C2-4F80-B50F-AF7F4BA402DF}" vid="{1E52C5CB-7F3B-4964-8160-750367E0667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Words>
  <Application>Microsoft Office PowerPoint</Application>
  <PresentationFormat>Widescreen</PresentationFormat>
  <Paragraphs>72</Paragraphs>
  <Slides>10</Slides>
  <Notes>10</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10</vt:i4>
      </vt:variant>
    </vt:vector>
  </HeadingPairs>
  <TitlesOfParts>
    <vt:vector size="28" baseType="lpstr">
      <vt:lpstr>Arial</vt:lpstr>
      <vt:lpstr>Calibri</vt:lpstr>
      <vt:lpstr>Comic Sans MS</vt:lpstr>
      <vt:lpstr>Consolas</vt:lpstr>
      <vt:lpstr>Segoe Pro Display</vt:lpstr>
      <vt:lpstr>Segoe Pro Display Light</vt:lpstr>
      <vt:lpstr>Segoe Pro Display Semibold</vt:lpstr>
      <vt:lpstr>Segoe UI</vt:lpstr>
      <vt:lpstr>Segoe UI Light</vt:lpstr>
      <vt:lpstr>Wingdings</vt:lpstr>
      <vt:lpstr>FY15 Enterprise identity theme</vt:lpstr>
      <vt:lpstr>3_FY15 Enterprise identity theme</vt:lpstr>
      <vt:lpstr>1_FY15 Enterprise identity theme</vt:lpstr>
      <vt:lpstr>MS Brand White 16-9_Dec-2013</vt:lpstr>
      <vt:lpstr>4_FY15 Enterprise identity theme</vt:lpstr>
      <vt:lpstr>2_5-30639_MGXFY16_Dark_Template</vt:lpstr>
      <vt:lpstr>1_MSVID_TT_White-Teal_16x9_Jan-8-2013</vt:lpstr>
      <vt:lpstr>think-cell Slide</vt:lpstr>
      <vt:lpstr>Enterprise Architecture</vt:lpstr>
      <vt:lpstr>Portrait Of An Enterprise Architect</vt:lpstr>
      <vt:lpstr>The Growth Mindset</vt:lpstr>
      <vt:lpstr>Video: understanding mindset </vt:lpstr>
      <vt:lpstr>How do mindsets show up in us &amp; others?</vt:lpstr>
      <vt:lpstr>Video: growth mindset thinking in action</vt:lpstr>
      <vt:lpstr>Making Magic Here</vt:lpstr>
      <vt:lpstr>Are you engaged or just satisfied ?</vt:lpstr>
      <vt:lpstr>References</vt:lpstr>
      <vt:lpstr>So worth your while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2017-08-07T10:05:29Z</dcterms:created>
  <dcterms:modified xsi:type="dcterms:W3CDTF">2018-12-04T14:23:58Z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johankl@microsoft.com</vt:lpwstr>
  </property>
  <property fmtid="{D5CDD505-2E9C-101B-9397-08002B2CF9AE}" pid="6" name="MSIP_Label_f42aa342-8706-4288-bd11-ebb85995028c_SetDate">
    <vt:lpwstr>2017-08-07T12:05:41.7985376+02:00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